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3" r:id="rId1"/>
    <p:sldMasterId id="2147483694" r:id="rId2"/>
  </p:sldMasterIdLst>
  <p:notesMasterIdLst>
    <p:notesMasterId r:id="rId10"/>
  </p:notesMasterIdLst>
  <p:sldIdLst>
    <p:sldId id="257" r:id="rId3"/>
    <p:sldId id="259" r:id="rId4"/>
    <p:sldId id="260" r:id="rId5"/>
    <p:sldId id="261" r:id="rId6"/>
    <p:sldId id="262" r:id="rId7"/>
    <p:sldId id="263" r:id="rId8"/>
    <p:sldId id="264" r:id="rId9"/>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41C52BF7-F10D-42DD-8479-FF2DDF1A0279}">
  <a:tblStyle styleId="{41C52BF7-F10D-42DD-8479-FF2DDF1A0279}"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showComments="0">
  <p:normalViewPr>
    <p:restoredLeft sz="15620"/>
    <p:restoredTop sz="94660"/>
  </p:normalViewPr>
  <p:slideViewPr>
    <p:cSldViewPr snapToGrid="0">
      <p:cViewPr varScale="1">
        <p:scale>
          <a:sx n="80" d="100"/>
          <a:sy n="80" d="100"/>
        </p:scale>
        <p:origin x="-112" y="-736"/>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interSettings" Target="printerSettings/printerSettings1.bin"/><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notesMaster" Target="notesMasters/notesMaster1.xml"/></Relationships>
</file>

<file path=ppt/media/image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27736677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6" name="Shape 296"/>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8" name="Shape 30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13" name="Shape 31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8" name="Shape 328"/>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0" name="Shape 32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endParaRPr sz="1100" b="0" i="0" u="none" strike="noStrike" cap="none">
              <a:solidFill>
                <a:srgbClr val="000000"/>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6"/>
        <p:cNvGrpSpPr/>
        <p:nvPr/>
      </p:nvGrpSpPr>
      <p:grpSpPr>
        <a:xfrm>
          <a:off x="0" y="0"/>
          <a:ext cx="0" cy="0"/>
          <a:chOff x="0" y="0"/>
          <a:chExt cx="0" cy="0"/>
        </a:xfrm>
      </p:grpSpPr>
      <p:sp>
        <p:nvSpPr>
          <p:cNvPr id="87" name="Shape 87"/>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88" name="Shape 8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9" name="Shape 89"/>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90" name="Shape 90"/>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b="0" i="0" u="none" strike="noStrike" cap="none">
              <a:solidFill>
                <a:srgbClr val="000000"/>
              </a:solidFill>
              <a:latin typeface="Dosis"/>
              <a:ea typeface="Dosis"/>
              <a:cs typeface="Dosis"/>
              <a:sym typeface="Dosis"/>
            </a:endParaRPr>
          </a:p>
        </p:txBody>
      </p:sp>
      <p:sp>
        <p:nvSpPr>
          <p:cNvPr id="91" name="Shape 91"/>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2" name="Shape 92"/>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3"/>
        <p:cNvGrpSpPr/>
        <p:nvPr/>
      </p:nvGrpSpPr>
      <p:grpSpPr>
        <a:xfrm>
          <a:off x="0" y="0"/>
          <a:ext cx="0" cy="0"/>
          <a:chOff x="0" y="0"/>
          <a:chExt cx="0" cy="0"/>
        </a:xfrm>
      </p:grpSpPr>
      <p:sp>
        <p:nvSpPr>
          <p:cNvPr id="94" name="Shape 94"/>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95" name="Shape 95"/>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6" name="Shape 96"/>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7" name="Shape 97"/>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98" name="Shape 98"/>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99" name="Shape 99"/>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
        <p:nvSpPr>
          <p:cNvPr id="100" name="Shape 100"/>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1800"/>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b="0" i="0" u="none" strike="noStrike" cap="none">
              <a:solidFill>
                <a:srgbClr val="000000"/>
              </a:solidFill>
              <a:latin typeface="Dosis"/>
              <a:ea typeface="Dosis"/>
              <a:cs typeface="Dosis"/>
              <a:sym typeface="Dosis"/>
            </a:endParaRPr>
          </a:p>
        </p:txBody>
      </p:sp>
      <p:sp>
        <p:nvSpPr>
          <p:cNvPr id="101" name="Shape 101"/>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2"/>
        <p:cNvGrpSpPr/>
        <p:nvPr/>
      </p:nvGrpSpPr>
      <p:grpSpPr>
        <a:xfrm>
          <a:off x="0" y="0"/>
          <a:ext cx="0" cy="0"/>
          <a:chOff x="0" y="0"/>
          <a:chExt cx="0" cy="0"/>
        </a:xfrm>
      </p:grpSpPr>
      <p:sp>
        <p:nvSpPr>
          <p:cNvPr id="103" name="Shape 103"/>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4" name="Shape 104"/>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5" name="Shape 105"/>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6" name="Shape 106"/>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07" name="Shape 107"/>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8" name="Shape 108"/>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09" name="Shape 109"/>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0" name="Shape 110"/>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1" name="Shape 111"/>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2" name="Shape 112"/>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Pros</a:t>
            </a:r>
            <a:endParaRPr sz="1000" b="0" i="0" u="none" strike="noStrike" cap="none">
              <a:solidFill>
                <a:srgbClr val="FA726E"/>
              </a:solidFill>
              <a:latin typeface="Dosis"/>
              <a:ea typeface="Dosis"/>
              <a:cs typeface="Dosis"/>
              <a:sym typeface="Dosis"/>
            </a:endParaRPr>
          </a:p>
        </p:txBody>
      </p:sp>
      <p:cxnSp>
        <p:nvCxnSpPr>
          <p:cNvPr id="113" name="Shape 113"/>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4" name="Shape 114"/>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15" name="Shape 115"/>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6" name="Shape 116"/>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17" name="Shape 117"/>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18" name="Shape 118"/>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9" name="Shape 119"/>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0" name="Shape 120"/>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1" name="Shape 121"/>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2" name="Shape 122"/>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3" name="Shape 123"/>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4" name="Shape 124"/>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sp>
        <p:nvSpPr>
          <p:cNvPr id="125" name="Shape 125"/>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FA726E"/>
                </a:solidFill>
                <a:latin typeface="Dosis"/>
                <a:ea typeface="Dosis"/>
                <a:cs typeface="Dosis"/>
                <a:sym typeface="Dosis"/>
              </a:rPr>
              <a:t>Cons</a:t>
            </a:r>
            <a:endParaRPr sz="1000" b="0" i="0" u="none" strike="noStrike" cap="none">
              <a:solidFill>
                <a:srgbClr val="FA726E"/>
              </a:solidFill>
              <a:latin typeface="Dosis"/>
              <a:ea typeface="Dosis"/>
              <a:cs typeface="Dosis"/>
              <a:sym typeface="Dosis"/>
            </a:endParaRPr>
          </a:p>
        </p:txBody>
      </p:sp>
      <p:cxnSp>
        <p:nvCxnSpPr>
          <p:cNvPr id="126" name="Shape 126"/>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7" name="Shape 127"/>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000"/>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b="0" i="0" u="none" strike="noStrike" cap="none">
              <a:solidFill>
                <a:srgbClr val="295269"/>
              </a:solidFill>
              <a:latin typeface="Dosis"/>
              <a:ea typeface="Dosis"/>
              <a:cs typeface="Dosis"/>
              <a:sym typeface="Dosis"/>
            </a:endParaRPr>
          </a:p>
        </p:txBody>
      </p:sp>
      <p:pic>
        <p:nvPicPr>
          <p:cNvPr id="128" name="Shape 128"/>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30" name="Shape 130"/>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1" name="Shape 131"/>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A</a:t>
            </a:r>
            <a:endParaRPr sz="1400" b="0" i="0" u="none" strike="noStrike" cap="none">
              <a:solidFill>
                <a:srgbClr val="295269"/>
              </a:solidFill>
              <a:latin typeface="Dosis"/>
              <a:ea typeface="Dosis"/>
              <a:cs typeface="Dosis"/>
              <a:sym typeface="Dosis"/>
            </a:endParaRPr>
          </a:p>
        </p:txBody>
      </p:sp>
      <p:sp>
        <p:nvSpPr>
          <p:cNvPr id="132" name="Shape 132"/>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B</a:t>
            </a:r>
            <a:endParaRPr sz="1400" b="0" i="0" u="none" strike="noStrike" cap="none">
              <a:solidFill>
                <a:srgbClr val="295269"/>
              </a:solidFill>
              <a:latin typeface="Dosis"/>
              <a:ea typeface="Dosis"/>
              <a:cs typeface="Dosis"/>
              <a:sym typeface="Dosis"/>
            </a:endParaRPr>
          </a:p>
        </p:txBody>
      </p:sp>
      <p:sp>
        <p:nvSpPr>
          <p:cNvPr id="133" name="Shape 133"/>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D</a:t>
            </a:r>
            <a:endParaRPr sz="1400" b="0" i="0" u="none" strike="noStrike" cap="none">
              <a:solidFill>
                <a:srgbClr val="295269"/>
              </a:solidFill>
              <a:latin typeface="Dosis"/>
              <a:ea typeface="Dosis"/>
              <a:cs typeface="Dosis"/>
              <a:sym typeface="Dosis"/>
            </a:endParaRPr>
          </a:p>
        </p:txBody>
      </p:sp>
      <p:sp>
        <p:nvSpPr>
          <p:cNvPr id="134" name="Shape 134"/>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SzPts val="1400"/>
              <a:buFont typeface="Arial"/>
              <a:buNone/>
            </a:pPr>
            <a:r>
              <a:rPr lang="en" sz="1400" b="0" i="0" u="none" strike="noStrike" cap="none">
                <a:solidFill>
                  <a:srgbClr val="295269"/>
                </a:solidFill>
                <a:latin typeface="Dosis"/>
                <a:ea typeface="Dosis"/>
                <a:cs typeface="Dosis"/>
                <a:sym typeface="Dosis"/>
              </a:rPr>
              <a:t>Model C</a:t>
            </a:r>
            <a:endParaRPr sz="1400" b="0" i="0" u="none" strike="noStrike" cap="none">
              <a:solidFill>
                <a:srgbClr val="295269"/>
              </a:solidFill>
              <a:latin typeface="Dosis"/>
              <a:ea typeface="Dosis"/>
              <a:cs typeface="Dosis"/>
              <a:sym typeface="Dosis"/>
            </a:endParaRPr>
          </a:p>
        </p:txBody>
      </p:sp>
      <p:cxnSp>
        <p:nvCxnSpPr>
          <p:cNvPr id="135" name="Shape 135"/>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8" name="Shape 138"/>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9"/>
        <p:cNvGrpSpPr/>
        <p:nvPr/>
      </p:nvGrpSpPr>
      <p:grpSpPr>
        <a:xfrm>
          <a:off x="0" y="0"/>
          <a:ext cx="0" cy="0"/>
          <a:chOff x="0" y="0"/>
          <a:chExt cx="0" cy="0"/>
        </a:xfrm>
      </p:grpSpPr>
      <p:pic>
        <p:nvPicPr>
          <p:cNvPr id="140" name="Shape 140"/>
          <p:cNvPicPr preferRelativeResize="0"/>
          <p:nvPr/>
        </p:nvPicPr>
        <p:blipFill rotWithShape="1">
          <a:blip r:embed="rId2">
            <a:alphaModFix/>
          </a:blip>
          <a:srcRect/>
          <a:stretch/>
        </p:blipFill>
        <p:spPr>
          <a:xfrm>
            <a:off x="457359" y="1347812"/>
            <a:ext cx="2434455" cy="2447850"/>
          </a:xfrm>
          <a:prstGeom prst="rect">
            <a:avLst/>
          </a:prstGeom>
          <a:noFill/>
          <a:ln>
            <a:noFill/>
          </a:ln>
        </p:spPr>
      </p:pic>
      <p:sp>
        <p:nvSpPr>
          <p:cNvPr id="141" name="Shape 141"/>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2" name="Shape 142"/>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3" name="Shape 143"/>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4" name="Shape 144"/>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45" name="Shape 145"/>
          <p:cNvPicPr preferRelativeResize="0"/>
          <p:nvPr/>
        </p:nvPicPr>
        <p:blipFill rotWithShape="1">
          <a:blip r:embed="rId2">
            <a:alphaModFix/>
          </a:blip>
          <a:srcRect/>
          <a:stretch/>
        </p:blipFill>
        <p:spPr>
          <a:xfrm>
            <a:off x="3354758" y="1347812"/>
            <a:ext cx="2434455" cy="2447850"/>
          </a:xfrm>
          <a:prstGeom prst="rect">
            <a:avLst/>
          </a:prstGeom>
          <a:noFill/>
          <a:ln>
            <a:noFill/>
          </a:ln>
        </p:spPr>
      </p:pic>
      <p:sp>
        <p:nvSpPr>
          <p:cNvPr id="146" name="Shape 146"/>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47" name="Shape 147"/>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48" name="Shape 148"/>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9" name="Shape 149"/>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pic>
        <p:nvPicPr>
          <p:cNvPr id="150" name="Shape 150"/>
          <p:cNvPicPr preferRelativeResize="0"/>
          <p:nvPr/>
        </p:nvPicPr>
        <p:blipFill rotWithShape="1">
          <a:blip r:embed="rId2">
            <a:alphaModFix/>
          </a:blip>
          <a:srcRect/>
          <a:stretch/>
        </p:blipFill>
        <p:spPr>
          <a:xfrm>
            <a:off x="6252158" y="1347812"/>
            <a:ext cx="2434455" cy="2447850"/>
          </a:xfrm>
          <a:prstGeom prst="rect">
            <a:avLst/>
          </a:prstGeom>
          <a:noFill/>
          <a:ln>
            <a:noFill/>
          </a:ln>
        </p:spPr>
      </p:pic>
      <p:sp>
        <p:nvSpPr>
          <p:cNvPr id="151" name="Shape 151"/>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rgbClr val="000000"/>
              </a:solidFill>
              <a:latin typeface="Arial"/>
              <a:ea typeface="Arial"/>
              <a:cs typeface="Arial"/>
              <a:sym typeface="Arial"/>
            </a:endParaRPr>
          </a:p>
        </p:txBody>
      </p:sp>
      <p:sp>
        <p:nvSpPr>
          <p:cNvPr id="152" name="Shape 152"/>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1600"/>
              <a:buFont typeface="Arial"/>
              <a:buNone/>
            </a:pPr>
            <a:r>
              <a:rPr lang="en" sz="1600" b="0" i="0" u="none" strike="noStrike" cap="none">
                <a:solidFill>
                  <a:srgbClr val="295269"/>
                </a:solidFill>
                <a:latin typeface="Dosis"/>
                <a:ea typeface="Dosis"/>
                <a:cs typeface="Dosis"/>
                <a:sym typeface="Dosis"/>
              </a:rPr>
              <a:t>BOX TITLE</a:t>
            </a:r>
            <a:endParaRPr sz="1600" b="0" i="0" u="none" strike="noStrike" cap="none">
              <a:solidFill>
                <a:srgbClr val="000000"/>
              </a:solidFill>
              <a:latin typeface="Dosis"/>
              <a:ea typeface="Dosis"/>
              <a:cs typeface="Dosis"/>
              <a:sym typeface="Dosis"/>
            </a:endParaRPr>
          </a:p>
        </p:txBody>
      </p:sp>
      <p:cxnSp>
        <p:nvCxnSpPr>
          <p:cNvPr id="153" name="Shape 153"/>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4" name="Shape 154"/>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5"/>
        <p:cNvGrpSpPr/>
        <p:nvPr/>
      </p:nvGrpSpPr>
      <p:grpSpPr>
        <a:xfrm>
          <a:off x="0" y="0"/>
          <a:ext cx="0" cy="0"/>
          <a:chOff x="0" y="0"/>
          <a:chExt cx="0" cy="0"/>
        </a:xfrm>
      </p:grpSpPr>
      <p:sp>
        <p:nvSpPr>
          <p:cNvPr id="156" name="Shape 156"/>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Shape 157"/>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800"/>
              <a:buFont typeface="Arial"/>
              <a:buNone/>
            </a:pPr>
            <a:r>
              <a:rPr lang="en" sz="2800" b="0" i="0" u="none" strike="noStrike" cap="none">
                <a:solidFill>
                  <a:srgbClr val="204056"/>
                </a:solidFill>
                <a:latin typeface="Dosis"/>
                <a:ea typeface="Dosis"/>
                <a:cs typeface="Dosis"/>
                <a:sym typeface="Dosis"/>
              </a:rPr>
              <a:t>Title, could be longer or more wordy</a:t>
            </a:r>
            <a:endParaRPr sz="2800" b="0" i="0" u="none" strike="noStrike" cap="none">
              <a:solidFill>
                <a:srgbClr val="204056"/>
              </a:solidFill>
              <a:latin typeface="Dosis"/>
              <a:ea typeface="Dosis"/>
              <a:cs typeface="Dosis"/>
              <a:sym typeface="Dosis"/>
            </a:endParaRPr>
          </a:p>
        </p:txBody>
      </p:sp>
      <p:sp>
        <p:nvSpPr>
          <p:cNvPr id="158" name="Shape 158"/>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Commentary</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Trends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1" i="0" u="none" strike="noStrike" cap="none">
                <a:solidFill>
                  <a:srgbClr val="204056"/>
                </a:solidFill>
                <a:latin typeface="Dosis"/>
                <a:ea typeface="Dosis"/>
                <a:cs typeface="Dosis"/>
                <a:sym typeface="Dosis"/>
              </a:rPr>
              <a:t>Key Findings</a:t>
            </a:r>
            <a:endParaRPr sz="1100" b="1"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100"/>
              <a:buFont typeface="Arial"/>
              <a:buNone/>
            </a:pPr>
            <a:r>
              <a:rPr lang="en" sz="1100" b="0" i="0" u="none" strike="noStrike" cap="none">
                <a:solidFill>
                  <a:srgbClr val="204056"/>
                </a:solidFill>
                <a:latin typeface="Dosis"/>
                <a:ea typeface="Dosis"/>
                <a:cs typeface="Dosis"/>
                <a:sym typeface="Dosis"/>
              </a:rPr>
              <a:t>Lorem ipsum dolor sit amet, consectetur adipiscing elit. Proin auctor odio eu ante egestas convallis. Etiam neque justo.</a:t>
            </a:r>
            <a:endParaRPr sz="1100" b="0" i="0" u="none" strike="noStrike" cap="none">
              <a:solidFill>
                <a:srgbClr val="204056"/>
              </a:solidFill>
              <a:latin typeface="Dosis"/>
              <a:ea typeface="Dosis"/>
              <a:cs typeface="Dosis"/>
              <a:sym typeface="Dosis"/>
            </a:endParaRPr>
          </a:p>
          <a:p>
            <a:pPr marL="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204056"/>
              </a:solidFill>
              <a:latin typeface="Dosis"/>
              <a:ea typeface="Dosis"/>
              <a:cs typeface="Dosis"/>
              <a:sym typeface="Dosis"/>
            </a:endParaRPr>
          </a:p>
        </p:txBody>
      </p:sp>
      <p:sp>
        <p:nvSpPr>
          <p:cNvPr id="159" name="Shape 159"/>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0" name="Shape 160"/>
          <p:cNvPicPr preferRelativeResize="0"/>
          <p:nvPr/>
        </p:nvPicPr>
        <p:blipFill rotWithShape="1">
          <a:blip r:embed="rId2">
            <a:alphaModFix/>
          </a:blip>
          <a:srcRect/>
          <a:stretch/>
        </p:blipFill>
        <p:spPr>
          <a:xfrm>
            <a:off x="486668" y="784766"/>
            <a:ext cx="4521770" cy="3425651"/>
          </a:xfrm>
          <a:prstGeom prst="rect">
            <a:avLst/>
          </a:prstGeom>
          <a:noFill/>
          <a:ln>
            <a:noFill/>
          </a:ln>
        </p:spPr>
      </p:pic>
      <p:sp>
        <p:nvSpPr>
          <p:cNvPr id="161" name="Shape 161"/>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Image Slide">
  <p:cSld name="CUSTOM_14">
    <p:spTree>
      <p:nvGrpSpPr>
        <p:cNvPr id="1" name="Shape 162"/>
        <p:cNvGrpSpPr/>
        <p:nvPr/>
      </p:nvGrpSpPr>
      <p:grpSpPr>
        <a:xfrm>
          <a:off x="0" y="0"/>
          <a:ext cx="0" cy="0"/>
          <a:chOff x="0" y="0"/>
          <a:chExt cx="0" cy="0"/>
        </a:xfrm>
      </p:grpSpPr>
      <p:sp>
        <p:nvSpPr>
          <p:cNvPr id="163" name="Shape 163"/>
          <p:cNvSpPr/>
          <p:nvPr/>
        </p:nvSpPr>
        <p:spPr>
          <a:xfrm>
            <a:off x="632594" y="4102372"/>
            <a:ext cx="2438905" cy="33372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4" name="Shape 164"/>
          <p:cNvSpPr/>
          <p:nvPr/>
        </p:nvSpPr>
        <p:spPr>
          <a:xfrm>
            <a:off x="640407" y="705146"/>
            <a:ext cx="2423304" cy="15961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pic>
        <p:nvPicPr>
          <p:cNvPr id="165" name="Shape 165"/>
          <p:cNvPicPr preferRelativeResize="0"/>
          <p:nvPr/>
        </p:nvPicPr>
        <p:blipFill rotWithShape="1">
          <a:blip r:embed="rId2">
            <a:alphaModFix/>
          </a:blip>
          <a:srcRect/>
          <a:stretch/>
        </p:blipFill>
        <p:spPr>
          <a:xfrm>
            <a:off x="644872" y="1111745"/>
            <a:ext cx="3578572" cy="2711276"/>
          </a:xfrm>
          <a:prstGeom prst="rect">
            <a:avLst/>
          </a:prstGeom>
          <a:noFill/>
          <a:ln>
            <a:noFill/>
          </a:ln>
        </p:spPr>
      </p:pic>
      <p:pic>
        <p:nvPicPr>
          <p:cNvPr id="166" name="Shape 166"/>
          <p:cNvPicPr preferRelativeResize="0"/>
          <p:nvPr/>
        </p:nvPicPr>
        <p:blipFill rotWithShape="1">
          <a:blip r:embed="rId2">
            <a:alphaModFix/>
          </a:blip>
          <a:srcRect/>
          <a:stretch/>
        </p:blipFill>
        <p:spPr>
          <a:xfrm>
            <a:off x="4878139" y="1111745"/>
            <a:ext cx="3578572" cy="2711276"/>
          </a:xfrm>
          <a:prstGeom prst="rect">
            <a:avLst/>
          </a:prstGeom>
          <a:noFill/>
          <a:ln>
            <a:noFill/>
          </a:ln>
        </p:spPr>
      </p:pic>
      <p:sp>
        <p:nvSpPr>
          <p:cNvPr id="167" name="Shape 167"/>
          <p:cNvSpPr/>
          <p:nvPr/>
        </p:nvSpPr>
        <p:spPr>
          <a:xfrm>
            <a:off x="4874790" y="4103488"/>
            <a:ext cx="2438905" cy="3348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100"/>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100" b="0" i="0" u="none" strike="noStrike" cap="none">
              <a:solidFill>
                <a:srgbClr val="000000"/>
              </a:solidFill>
              <a:latin typeface="Dosis"/>
              <a:ea typeface="Dosis"/>
              <a:cs typeface="Dosis"/>
              <a:sym typeface="Dosis"/>
            </a:endParaRPr>
          </a:p>
        </p:txBody>
      </p:sp>
      <p:sp>
        <p:nvSpPr>
          <p:cNvPr id="168" name="Shape 168"/>
          <p:cNvSpPr/>
          <p:nvPr/>
        </p:nvSpPr>
        <p:spPr>
          <a:xfrm>
            <a:off x="4882604" y="707379"/>
            <a:ext cx="2423304" cy="158483"/>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SzPts val="1500"/>
              <a:buFont typeface="Arial"/>
              <a:buNone/>
            </a:pPr>
            <a:r>
              <a:rPr lang="en" sz="1500" b="0" i="0" u="none" strike="noStrike" cap="none">
                <a:solidFill>
                  <a:srgbClr val="295269"/>
                </a:solidFill>
                <a:latin typeface="Dosis"/>
                <a:ea typeface="Dosis"/>
                <a:cs typeface="Dosis"/>
                <a:sym typeface="Dosis"/>
              </a:rPr>
              <a:t>IMAGE TITLE</a:t>
            </a:r>
            <a:endParaRPr sz="1500" b="0" i="0" u="none" strike="noStrike" cap="none">
              <a:solidFill>
                <a:srgbClr val="000000"/>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9"/>
        <p:cNvGrpSpPr/>
        <p:nvPr/>
      </p:nvGrpSpPr>
      <p:grpSpPr>
        <a:xfrm>
          <a:off x="0" y="0"/>
          <a:ext cx="0" cy="0"/>
          <a:chOff x="0" y="0"/>
          <a:chExt cx="0" cy="0"/>
        </a:xfrm>
      </p:grpSpPr>
      <p:pic>
        <p:nvPicPr>
          <p:cNvPr id="170" name="Shape 170"/>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1" name="Shape 171"/>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 name="Shape 172"/>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3" name="Shape 173"/>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4"/>
        <p:cNvGrpSpPr/>
        <p:nvPr/>
      </p:nvGrpSpPr>
      <p:grpSpPr>
        <a:xfrm>
          <a:off x="0" y="0"/>
          <a:ext cx="0" cy="0"/>
          <a:chOff x="0" y="0"/>
          <a:chExt cx="0" cy="0"/>
        </a:xfrm>
      </p:grpSpPr>
      <p:pic>
        <p:nvPicPr>
          <p:cNvPr id="175" name="Shape 17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76" name="Shape 176"/>
          <p:cNvSpPr/>
          <p:nvPr/>
        </p:nvSpPr>
        <p:spPr>
          <a:xfrm>
            <a:off x="0" y="0"/>
            <a:ext cx="9144000" cy="5143500"/>
          </a:xfrm>
          <a:prstGeom prst="rect">
            <a:avLst/>
          </a:prstGeom>
          <a:solidFill>
            <a:srgbClr val="204056">
              <a:alpha val="82352"/>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 name="Shape 177"/>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en" sz="4000" b="0" i="0" u="none" strike="noStrike" cap="none">
                <a:solidFill>
                  <a:schemeClr val="lt1"/>
                </a:solidFill>
                <a:latin typeface="Dosis"/>
                <a:ea typeface="Dosis"/>
                <a:cs typeface="Dosis"/>
                <a:sym typeface="Dosis"/>
              </a:rPr>
              <a:t>This is a bold statement or “quote” with a full bleed image</a:t>
            </a:r>
            <a:endParaRPr sz="40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Dosis"/>
              <a:ea typeface="Dosis"/>
              <a:cs typeface="Dosis"/>
              <a:sym typeface="Dosis"/>
            </a:endParaRPr>
          </a:p>
        </p:txBody>
      </p:sp>
      <p:sp>
        <p:nvSpPr>
          <p:cNvPr id="178" name="Shape 178"/>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600"/>
              <a:buFont typeface="Arial"/>
              <a:buNone/>
            </a:pPr>
            <a:r>
              <a:rPr lang="en" sz="1600" b="0" i="0" u="none" strike="noStrike" cap="none">
                <a:solidFill>
                  <a:srgbClr val="BCBEC0"/>
                </a:solidFill>
                <a:latin typeface="Dosis"/>
                <a:ea typeface="Dosis"/>
                <a:cs typeface="Dosis"/>
                <a:sym typeface="Dosis"/>
              </a:rPr>
              <a:t>Name of Author (if it’s a quote)</a:t>
            </a:r>
            <a:endParaRPr sz="16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000000"/>
              </a:buClr>
              <a:buSzPts val="1600"/>
              <a:buFont typeface="Arial"/>
              <a:buNone/>
            </a:pPr>
            <a:endParaRPr sz="16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9"/>
        <p:cNvGrpSpPr/>
        <p:nvPr/>
      </p:nvGrpSpPr>
      <p:grpSpPr>
        <a:xfrm>
          <a:off x="0" y="0"/>
          <a:ext cx="0" cy="0"/>
          <a:chOff x="0" y="0"/>
          <a:chExt cx="0" cy="0"/>
        </a:xfrm>
      </p:grpSpPr>
      <p:pic>
        <p:nvPicPr>
          <p:cNvPr id="180" name="Shape 180"/>
          <p:cNvPicPr preferRelativeResize="0"/>
          <p:nvPr/>
        </p:nvPicPr>
        <p:blipFill rotWithShape="1">
          <a:blip r:embed="rId2">
            <a:alphaModFix/>
          </a:blip>
          <a:srcRect/>
          <a:stretch/>
        </p:blipFill>
        <p:spPr>
          <a:xfrm>
            <a:off x="0" y="0"/>
            <a:ext cx="5143500" cy="5143500"/>
          </a:xfrm>
          <a:prstGeom prst="rect">
            <a:avLst/>
          </a:prstGeom>
          <a:noFill/>
          <a:ln>
            <a:noFill/>
          </a:ln>
        </p:spPr>
      </p:pic>
      <p:sp>
        <p:nvSpPr>
          <p:cNvPr id="181" name="Shape 181"/>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800"/>
              <a:buFont typeface="Arial"/>
              <a:buNone/>
            </a:pPr>
            <a:r>
              <a:rPr lang="en" sz="1800" b="0" i="0" u="none" strike="noStrike" cap="none">
                <a:solidFill>
                  <a:srgbClr val="BCBEC0"/>
                </a:solidFill>
                <a:latin typeface="Dosis"/>
                <a:ea typeface="Dosis"/>
                <a:cs typeface="Dosis"/>
                <a:sym typeface="Dosis"/>
              </a:rPr>
              <a:t>Passionate developer, lover of pizza and cute little dogs. Previously at Acme Inc and Awesome Startup.</a:t>
            </a:r>
            <a:endParaRPr sz="1800" b="0" i="0" u="none" strike="noStrike" cap="none">
              <a:solidFill>
                <a:srgbClr val="BCBEC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BCBEC0"/>
              </a:solidFill>
              <a:latin typeface="Dosis"/>
              <a:ea typeface="Dosis"/>
              <a:cs typeface="Dosis"/>
              <a:sym typeface="Dosis"/>
            </a:endParaRPr>
          </a:p>
        </p:txBody>
      </p:sp>
      <p:sp>
        <p:nvSpPr>
          <p:cNvPr id="182" name="Shape 182"/>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chemeClr val="lt1"/>
                </a:solidFill>
                <a:latin typeface="Dosis"/>
                <a:ea typeface="Dosis"/>
                <a:cs typeface="Dosis"/>
                <a:sym typeface="Dosis"/>
              </a:rPr>
              <a:t>Welcome</a:t>
            </a:r>
            <a:endParaRPr sz="1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2400"/>
              <a:buFont typeface="Arial"/>
              <a:buNone/>
            </a:pPr>
            <a:r>
              <a:rPr lang="en" sz="2400" b="0" i="0" u="none" strike="noStrike" cap="none">
                <a:solidFill>
                  <a:schemeClr val="lt1"/>
                </a:solidFill>
                <a:latin typeface="Dosis"/>
                <a:ea typeface="Dosis"/>
                <a:cs typeface="Dosis"/>
                <a:sym typeface="Dosis"/>
              </a:rPr>
              <a:t>John Coder</a:t>
            </a:r>
            <a:endParaRPr sz="2400" b="0" i="0" u="none" strike="noStrike" cap="none">
              <a:solidFill>
                <a:schemeClr val="lt1"/>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3"/>
        <p:cNvGrpSpPr/>
        <p:nvPr/>
      </p:nvGrpSpPr>
      <p:grpSpPr>
        <a:xfrm>
          <a:off x="0" y="0"/>
          <a:ext cx="0" cy="0"/>
          <a:chOff x="0" y="0"/>
          <a:chExt cx="0" cy="0"/>
        </a:xfrm>
      </p:grpSpPr>
      <p:pic>
        <p:nvPicPr>
          <p:cNvPr id="184" name="Shape 18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5" name="Shape 185"/>
          <p:cNvPicPr preferRelativeResize="0"/>
          <p:nvPr/>
        </p:nvPicPr>
        <p:blipFill rotWithShape="1">
          <a:blip r:embed="rId3">
            <a:alphaModFix/>
          </a:blip>
          <a:srcRect/>
          <a:stretch/>
        </p:blipFill>
        <p:spPr>
          <a:xfrm>
            <a:off x="3079949" y="2258699"/>
            <a:ext cx="2984101" cy="6261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4"/>
        <p:cNvGrpSpPr/>
        <p:nvPr/>
      </p:nvGrpSpPr>
      <p:grpSpPr>
        <a:xfrm>
          <a:off x="0" y="0"/>
          <a:ext cx="0" cy="0"/>
          <a:chOff x="0" y="0"/>
          <a:chExt cx="0" cy="0"/>
        </a:xfrm>
      </p:grpSpPr>
      <p:sp>
        <p:nvSpPr>
          <p:cNvPr id="55" name="Shape 55"/>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TITLE GOES HERE</a:t>
            </a:r>
            <a:endParaRPr sz="1000" b="0" i="0" u="none" strike="noStrike" cap="none">
              <a:solidFill>
                <a:schemeClr val="lt1"/>
              </a:solidFill>
              <a:latin typeface="Dosis"/>
              <a:ea typeface="Dosis"/>
              <a:cs typeface="Dosis"/>
              <a:sym typeface="Dosis"/>
            </a:endParaRPr>
          </a:p>
        </p:txBody>
      </p:sp>
      <p:sp>
        <p:nvSpPr>
          <p:cNvPr id="56" name="Shape 56"/>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
        <p:nvSpPr>
          <p:cNvPr id="57" name="Shape 57"/>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800"/>
              <a:buFont typeface="Arial"/>
              <a:buNone/>
            </a:pPr>
            <a:r>
              <a:rPr lang="en" sz="800" b="0" i="0" u="none" strike="noStrike" cap="none">
                <a:solidFill>
                  <a:srgbClr val="BCBEC0"/>
                </a:solidFill>
                <a:latin typeface="Dosis"/>
                <a:ea typeface="Dosis"/>
                <a:cs typeface="Dosis"/>
                <a:sym typeface="Dosis"/>
              </a:rPr>
              <a:t>New York  -  10th February, 2014</a:t>
            </a:r>
            <a:endParaRPr sz="800" b="0" i="0" u="none" strike="noStrike" cap="none">
              <a:solidFill>
                <a:srgbClr val="BCBEC0"/>
              </a:solidFill>
              <a:latin typeface="Dosis"/>
              <a:ea typeface="Dosis"/>
              <a:cs typeface="Dosis"/>
              <a:sym typeface="Dosis"/>
            </a:endParaRPr>
          </a:p>
        </p:txBody>
      </p:sp>
      <p:pic>
        <p:nvPicPr>
          <p:cNvPr id="58" name="Shape 58"/>
          <p:cNvPicPr preferRelativeResize="0"/>
          <p:nvPr/>
        </p:nvPicPr>
        <p:blipFill rotWithShape="1">
          <a:blip r:embed="rId2">
            <a:alphaModFix/>
          </a:blip>
          <a:srcRect/>
          <a:stretch/>
        </p:blipFill>
        <p:spPr>
          <a:xfrm>
            <a:off x="469028" y="620299"/>
            <a:ext cx="1362880" cy="286626"/>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6"/>
        <p:cNvGrpSpPr/>
        <p:nvPr/>
      </p:nvGrpSpPr>
      <p:grpSpPr>
        <a:xfrm>
          <a:off x="0" y="0"/>
          <a:ext cx="0" cy="0"/>
          <a:chOff x="0" y="0"/>
          <a:chExt cx="0" cy="0"/>
        </a:xfrm>
      </p:grpSpPr>
      <p:pic>
        <p:nvPicPr>
          <p:cNvPr id="187" name="Shape 18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88" name="Shape 188"/>
          <p:cNvPicPr preferRelativeResize="0"/>
          <p:nvPr/>
        </p:nvPicPr>
        <p:blipFill rotWithShape="1">
          <a:blip r:embed="rId3">
            <a:alphaModFix/>
          </a:blip>
          <a:srcRect/>
          <a:stretch/>
        </p:blipFill>
        <p:spPr>
          <a:xfrm>
            <a:off x="3079946" y="2257954"/>
            <a:ext cx="2984101" cy="627583"/>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9"/>
        <p:cNvGrpSpPr/>
        <p:nvPr/>
      </p:nvGrpSpPr>
      <p:grpSpPr>
        <a:xfrm>
          <a:off x="0" y="0"/>
          <a:ext cx="0" cy="0"/>
          <a:chOff x="0" y="0"/>
          <a:chExt cx="0" cy="0"/>
        </a:xfrm>
      </p:grpSpPr>
      <p:sp>
        <p:nvSpPr>
          <p:cNvPr id="190" name="Shape 190"/>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THANKS!</a:t>
            </a:r>
            <a:endParaRPr sz="1000" b="0" i="0" u="none" strike="noStrike" cap="none">
              <a:solidFill>
                <a:schemeClr val="lt1"/>
              </a:solidFill>
              <a:latin typeface="Dosis"/>
              <a:ea typeface="Dosis"/>
              <a:cs typeface="Dosis"/>
              <a:sym typeface="Dosis"/>
            </a:endParaRPr>
          </a:p>
        </p:txBody>
      </p:sp>
      <p:sp>
        <p:nvSpPr>
          <p:cNvPr id="191" name="Shape 191"/>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SzPts val="1400"/>
              <a:buFont typeface="Arial"/>
              <a:buNone/>
            </a:pPr>
            <a:r>
              <a:rPr lang="en" sz="1400" b="0" i="0" u="none" strike="noStrike" cap="none">
                <a:solidFill>
                  <a:schemeClr val="lt1"/>
                </a:solidFill>
                <a:latin typeface="Dosis"/>
                <a:ea typeface="Dosis"/>
                <a:cs typeface="Dosis"/>
                <a:sym typeface="Dosis"/>
              </a:rPr>
              <a:t>Zach Sims   </a:t>
            </a:r>
            <a:endParaRPr sz="1400" b="0" i="0" u="none" strike="noStrike" cap="none">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@zsims   </a:t>
            </a:r>
            <a:endParaRPr sz="1200" b="0" i="0" u="none" strike="noStrike" cap="none">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r>
              <a:rPr lang="en" sz="1200" b="0" i="0" u="none" strike="noStrike" cap="none">
                <a:solidFill>
                  <a:srgbClr val="BCBEC0"/>
                </a:solidFill>
                <a:latin typeface="Dosis"/>
                <a:ea typeface="Dosis"/>
                <a:cs typeface="Dosis"/>
                <a:sym typeface="Dosis"/>
              </a:rPr>
              <a:t>zach@codecademy.com</a:t>
            </a:r>
            <a:endParaRPr sz="1200" b="0" i="0" u="none" strike="noStrike" cap="none">
              <a:solidFill>
                <a:srgbClr val="BCBEC0"/>
              </a:solidFill>
              <a:latin typeface="Dosis"/>
              <a:ea typeface="Dosis"/>
              <a:cs typeface="Dosis"/>
              <a:sym typeface="Dosis"/>
            </a:endParaRPr>
          </a:p>
        </p:txBody>
      </p:sp>
      <p:pic>
        <p:nvPicPr>
          <p:cNvPr id="192" name="Shape 192"/>
          <p:cNvPicPr preferRelativeResize="0"/>
          <p:nvPr/>
        </p:nvPicPr>
        <p:blipFill rotWithShape="1">
          <a:blip r:embed="rId2">
            <a:alphaModFix/>
          </a:blip>
          <a:srcRect/>
          <a:stretch/>
        </p:blipFill>
        <p:spPr>
          <a:xfrm>
            <a:off x="3890566" y="1496600"/>
            <a:ext cx="1362880" cy="286626"/>
          </a:xfrm>
          <a:prstGeom prst="rect">
            <a:avLst/>
          </a:prstGeom>
          <a:noFill/>
          <a:ln>
            <a:noFill/>
          </a:ln>
        </p:spPr>
      </p:pic>
      <p:sp>
        <p:nvSpPr>
          <p:cNvPr id="193" name="Shape 193"/>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C8CACB"/>
              </a:buClr>
              <a:buSzPts val="1200"/>
              <a:buFont typeface="Arial"/>
              <a:buNone/>
            </a:pPr>
            <a:r>
              <a:rPr lang="en" sz="1200" b="0" i="0" u="none" strike="noStrike" cap="none">
                <a:solidFill>
                  <a:srgbClr val="C8CACB"/>
                </a:solidFill>
                <a:latin typeface="Dosis"/>
                <a:ea typeface="Dosis"/>
                <a:cs typeface="Dosis"/>
                <a:sym typeface="Dosis"/>
              </a:rPr>
              <a:t>WE’RE HIRING:</a:t>
            </a:r>
            <a:r>
              <a:rPr lang="en" sz="1200" b="0" i="0" u="none" strike="noStrike" cap="none">
                <a:solidFill>
                  <a:srgbClr val="F4F5F5"/>
                </a:solidFill>
                <a:latin typeface="Dosis"/>
                <a:ea typeface="Dosis"/>
                <a:cs typeface="Dosis"/>
                <a:sym typeface="Dosis"/>
              </a:rPr>
              <a:t> </a:t>
            </a:r>
            <a:r>
              <a:rPr lang="en" sz="1200" b="0" i="0" u="none" strike="noStrike" cap="none">
                <a:solidFill>
                  <a:srgbClr val="FA726E"/>
                </a:solidFill>
                <a:latin typeface="Dosis"/>
                <a:ea typeface="Dosis"/>
                <a:cs typeface="Dosis"/>
                <a:sym typeface="Dosis"/>
              </a:rPr>
              <a:t>http://www.codecademy.com/about/jobs</a:t>
            </a:r>
            <a:endParaRPr sz="1200" b="0" i="0" u="none" strike="noStrike" cap="none">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SzPts val="1200"/>
              <a:buFont typeface="Arial"/>
              <a:buNone/>
            </a:pPr>
            <a:endParaRPr sz="1200" b="0" i="0" u="none" strike="noStrike" cap="none">
              <a:solidFill>
                <a:schemeClr val="lt1"/>
              </a:solidFill>
              <a:latin typeface="Dosis"/>
              <a:ea typeface="Dosis"/>
              <a:cs typeface="Dosis"/>
              <a:sym typeface="Dosi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Q2</a:t>
            </a:r>
            <a:endParaRPr sz="900" b="0" i="0" u="none" strike="noStrike" cap="none">
              <a:solidFill>
                <a:srgbClr val="000000"/>
              </a:solidFill>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sm" len="sm"/>
            <a:tailEnd type="none" w="sm" len="sm"/>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Q3</a:t>
            </a:r>
            <a:endParaRPr sz="900" b="0" i="0" u="none" strike="noStrike" cap="none">
              <a:solidFill>
                <a:srgbClr val="000000"/>
              </a:solidFill>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sm" len="sm"/>
            <a:tailEnd type="none" w="sm" len="sm"/>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000000"/>
                </a:solidFill>
                <a:latin typeface="Dosis"/>
                <a:ea typeface="Dosis"/>
                <a:cs typeface="Dosis"/>
                <a:sym typeface="Dosis"/>
              </a:rPr>
              <a:t>Q4</a:t>
            </a:r>
            <a:endParaRPr sz="900" b="0" i="0" u="none" strike="noStrike" cap="none">
              <a:solidFill>
                <a:srgbClr val="000000"/>
              </a:solidFill>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July</a:t>
            </a:r>
            <a:endParaRPr sz="900" b="0" i="0" u="none" strike="noStrike" cap="none">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August</a:t>
            </a:r>
            <a:endParaRPr sz="900" b="0" i="0" u="none" strike="noStrike" cap="none">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September</a:t>
            </a:r>
            <a:endParaRPr sz="900" b="0" i="0" u="none" strike="noStrike" cap="none">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January</a:t>
            </a:r>
            <a:endParaRPr sz="900" b="0" i="0" u="none" strike="noStrike" cap="none">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February</a:t>
            </a:r>
            <a:endParaRPr sz="900" b="0" i="0" u="none" strike="noStrike" cap="none">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March</a:t>
            </a:r>
            <a:endParaRPr sz="900" b="0" i="0" u="none" strike="noStrike" cap="none">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October</a:t>
            </a:r>
            <a:endParaRPr sz="900" b="0" i="0" u="none" strike="noStrike" cap="none">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November</a:t>
            </a:r>
            <a:endParaRPr sz="900" b="0" i="0" u="none" strike="noStrike" cap="none">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sm" len="sm"/>
            <a:tailEnd type="none" w="sm" len="sm"/>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900"/>
              <a:buFont typeface="Arial"/>
              <a:buNone/>
            </a:pPr>
            <a:r>
              <a:rPr lang="en" sz="900" b="0" i="0" u="none" strike="noStrike" cap="none">
                <a:solidFill>
                  <a:srgbClr val="B7B7B7"/>
                </a:solidFill>
                <a:latin typeface="Dosis"/>
                <a:ea typeface="Dosis"/>
                <a:cs typeface="Dosis"/>
                <a:sym typeface="Dosis"/>
              </a:rPr>
              <a:t>December</a:t>
            </a:r>
            <a:endParaRPr sz="900" b="0" i="0" u="none" strike="noStrike" cap="none">
              <a:solidFill>
                <a:srgbClr val="B7B7B7"/>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900"/>
              <a:buFont typeface="Arial"/>
              <a:buNone/>
            </a:pPr>
            <a:endParaRPr sz="900" b="0" i="0" u="none" strike="noStrike" cap="none">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sm" len="sm"/>
            <a:tailEnd type="none" w="sm" len="sm"/>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sm" len="sm"/>
            <a:tailEnd type="none" w="sm" len="sm"/>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sm" len="sm"/>
            <a:tailEnd type="none" w="sm" len="sm"/>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Spec definition</a:t>
            </a:r>
            <a:endParaRPr sz="1000" b="0" i="0" u="none" strike="noStrike" cap="none">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Evaluate, and build</a:t>
            </a:r>
            <a:endParaRPr sz="1000" b="0" i="0" u="none" strike="noStrike" cap="none">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non-US app store?</a:t>
            </a:r>
            <a:endParaRPr sz="1000" b="0" i="0" u="none" strike="noStrike" cap="none">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LTP 1+2 francine release</a:t>
            </a:r>
            <a:endParaRPr sz="1000" b="0" i="0" u="none" strike="noStrike" cap="none">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final release</a:t>
            </a:r>
            <a:endParaRPr sz="1000" b="0" i="0" u="none" strike="noStrike" cap="none">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HT: 100 interviews</a:t>
            </a:r>
            <a:endParaRPr sz="1000" b="0" i="0" u="none" strike="noStrike" cap="none">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hireability funnel + integration?</a:t>
            </a:r>
            <a:endParaRPr sz="1000" b="0" i="0" u="none" strike="noStrike" cap="none">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Peer Code Review</a:t>
            </a:r>
            <a:endParaRPr sz="1000" b="0" i="0" u="none" strike="noStrike" cap="none">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FFFFFF"/>
                </a:solidFill>
                <a:latin typeface="Dosis"/>
                <a:ea typeface="Dosis"/>
                <a:cs typeface="Dosis"/>
                <a:sym typeface="Dosis"/>
              </a:rPr>
              <a:t>Guidance Counselor</a:t>
            </a:r>
            <a:endParaRPr sz="1000" b="0" i="0" u="none" strike="noStrike" cap="none">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000"/>
              <a:buFont typeface="Arial"/>
              <a:buNone/>
            </a:pPr>
            <a:r>
              <a:rPr lang="en" sz="1000" b="0" i="0" u="none" strike="noStrike" cap="none">
                <a:solidFill>
                  <a:srgbClr val="666666"/>
                </a:solidFill>
                <a:latin typeface="Dosis"/>
                <a:ea typeface="Dosis"/>
                <a:cs typeface="Dosis"/>
                <a:sym typeface="Dosis"/>
              </a:rPr>
              <a:t>Deliver to US app store</a:t>
            </a:r>
            <a:endParaRPr sz="1000" b="0" i="0" u="none" strike="noStrike" cap="none">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sm" len="sm"/>
            <a:tailEnd type="none" w="sm" len="sm"/>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295269"/>
                </a:solidFill>
                <a:latin typeface="Dosis"/>
                <a:ea typeface="Dosis"/>
                <a:cs typeface="Dosis"/>
                <a:sym typeface="Dosis"/>
              </a:rPr>
              <a:t>LTP3</a:t>
            </a:r>
            <a:endParaRPr sz="1100" b="0" i="0" u="none" strike="noStrike" cap="none">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6AB1D3"/>
                </a:solidFill>
                <a:latin typeface="Dosis"/>
                <a:ea typeface="Dosis"/>
                <a:cs typeface="Dosis"/>
                <a:sym typeface="Dosis"/>
              </a:rPr>
              <a:t>Community + $</a:t>
            </a:r>
            <a:endParaRPr sz="1100" b="0" i="0" u="none" strike="noStrike" cap="none">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100" b="0" i="0" u="none" strike="noStrike" cap="none">
                <a:solidFill>
                  <a:srgbClr val="40D7C1"/>
                </a:solidFill>
                <a:latin typeface="Dosis"/>
                <a:ea typeface="Dosis"/>
                <a:cs typeface="Dosis"/>
                <a:sym typeface="Dosis"/>
              </a:rPr>
              <a:t>Mobile</a:t>
            </a:r>
            <a:endParaRPr sz="1100" b="0" i="0" u="none" strike="noStrike" cap="none">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sm" len="sm"/>
            <a:tailEnd type="none" w="sm" len="sm"/>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sm" len="sm"/>
            <a:tailEnd type="none" w="sm" len="sm"/>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sm" len="sm"/>
            <a:tailEnd type="none" w="sm" len="sm"/>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sm" len="sm"/>
            <a:tailEnd type="none" w="sm" len="sm"/>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9" name="Shape 249"/>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50" name="Shape 25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55"/>
        <p:cNvGrpSpPr/>
        <p:nvPr/>
      </p:nvGrpSpPr>
      <p:grpSpPr>
        <a:xfrm>
          <a:off x="0" y="0"/>
          <a:ext cx="0" cy="0"/>
          <a:chOff x="0" y="0"/>
          <a:chExt cx="0" cy="0"/>
        </a:xfrm>
      </p:grpSpPr>
      <p:sp>
        <p:nvSpPr>
          <p:cNvPr id="256" name="Shape 256"/>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endParaRPr/>
          </a:p>
        </p:txBody>
      </p:sp>
      <p:sp>
        <p:nvSpPr>
          <p:cNvPr id="257" name="Shape 25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0" name="Shape 260"/>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1" name="Shape 261"/>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lstStyle>
            <a:lvl1pPr marL="457200" marR="0" lvl="0"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2" name="Shape 26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65" name="Shape 26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6"/>
        <p:cNvGrpSpPr/>
        <p:nvPr/>
      </p:nvGrpSpPr>
      <p:grpSpPr>
        <a:xfrm>
          <a:off x="0" y="0"/>
          <a:ext cx="0" cy="0"/>
          <a:chOff x="0" y="0"/>
          <a:chExt cx="0" cy="0"/>
        </a:xfrm>
      </p:grpSpPr>
      <p:sp>
        <p:nvSpPr>
          <p:cNvPr id="267" name="Shape 26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endParaRPr/>
          </a:p>
        </p:txBody>
      </p:sp>
      <p:sp>
        <p:nvSpPr>
          <p:cNvPr id="268" name="Shape 26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lstStyle>
            <a:lvl1pPr marL="457200" marR="0" lvl="0" indent="-304800" algn="l" rtl="0">
              <a:lnSpc>
                <a:spcPct val="115000"/>
              </a:lnSpc>
              <a:spcBef>
                <a:spcPts val="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1pPr>
            <a:lvl2pPr marL="914400" marR="0" lvl="1"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2pPr>
            <a:lvl3pPr marL="1371600" marR="0" lvl="2"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3pPr>
            <a:lvl4pPr marL="1828800" marR="0" lvl="3"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4pPr>
            <a:lvl5pPr marL="2286000" marR="0" lvl="4"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5pPr>
            <a:lvl6pPr marL="2743200" marR="0" lvl="5"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6pPr>
            <a:lvl7pPr marL="3200400" marR="0" lvl="6"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7pPr>
            <a:lvl8pPr marL="3657600" marR="0" lvl="7" indent="-304800" algn="l" rtl="0">
              <a:lnSpc>
                <a:spcPct val="115000"/>
              </a:lnSpc>
              <a:spcBef>
                <a:spcPts val="1600"/>
              </a:spcBef>
              <a:spcAft>
                <a:spcPts val="0"/>
              </a:spcAft>
              <a:buClr>
                <a:schemeClr val="dk2"/>
              </a:buClr>
              <a:buSzPts val="1200"/>
              <a:buFont typeface="Arial"/>
              <a:buChar char="○"/>
              <a:defRPr sz="1200" b="0" i="0" u="none" strike="noStrike" cap="none">
                <a:solidFill>
                  <a:schemeClr val="dk2"/>
                </a:solidFill>
                <a:latin typeface="Arial"/>
                <a:ea typeface="Arial"/>
                <a:cs typeface="Arial"/>
                <a:sym typeface="Arial"/>
              </a:defRPr>
            </a:lvl8pPr>
            <a:lvl9pPr marL="4114800" marR="0" lvl="8" indent="-304800" algn="l" rtl="0">
              <a:lnSpc>
                <a:spcPct val="115000"/>
              </a:lnSpc>
              <a:spcBef>
                <a:spcPts val="1600"/>
              </a:spcBef>
              <a:spcAft>
                <a:spcPts val="1600"/>
              </a:spcAft>
              <a:buClr>
                <a:schemeClr val="dk2"/>
              </a:buClr>
              <a:buSzPts val="12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69" name="Shape 26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lstStyle>
            <a:lvl1pPr marR="0" lvl="0"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4800"/>
              <a:buFont typeface="Arial"/>
              <a:buNone/>
              <a:defRPr sz="4800" b="0" i="0" u="none" strike="noStrike" cap="none">
                <a:solidFill>
                  <a:schemeClr val="dk1"/>
                </a:solidFill>
                <a:latin typeface="Arial"/>
                <a:ea typeface="Arial"/>
                <a:cs typeface="Arial"/>
                <a:sym typeface="Arial"/>
              </a:defRPr>
            </a:lvl9pPr>
          </a:lstStyle>
          <a:p>
            <a:endParaRPr/>
          </a:p>
        </p:txBody>
      </p:sp>
      <p:sp>
        <p:nvSpPr>
          <p:cNvPr id="272" name="Shape 27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73"/>
        <p:cNvGrpSpPr/>
        <p:nvPr/>
      </p:nvGrpSpPr>
      <p:grpSpPr>
        <a:xfrm>
          <a:off x="0" y="0"/>
          <a:ext cx="0" cy="0"/>
          <a:chOff x="0" y="0"/>
          <a:chExt cx="0" cy="0"/>
        </a:xfrm>
      </p:grpSpPr>
      <p:sp>
        <p:nvSpPr>
          <p:cNvPr id="274" name="Shape 274"/>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 name="Shape 275"/>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4200"/>
              <a:buFont typeface="Arial"/>
              <a:buNone/>
              <a:defRPr sz="4200" b="0" i="0" u="none" strike="noStrike" cap="none">
                <a:solidFill>
                  <a:schemeClr val="dk1"/>
                </a:solidFill>
                <a:latin typeface="Arial"/>
                <a:ea typeface="Arial"/>
                <a:cs typeface="Arial"/>
                <a:sym typeface="Arial"/>
              </a:defRPr>
            </a:lvl9pPr>
          </a:lstStyle>
          <a:p>
            <a:endParaRPr/>
          </a:p>
        </p:txBody>
      </p:sp>
      <p:sp>
        <p:nvSpPr>
          <p:cNvPr id="276" name="Shape 276"/>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lstStyle>
            <a:lvl1pPr marR="0" lvl="0"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1pPr>
            <a:lvl2pPr marR="0" lvl="1"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2100"/>
              <a:buFont typeface="Arial"/>
              <a:buNone/>
              <a:defRPr sz="2100" b="0" i="0" u="none" strike="noStrike" cap="none">
                <a:solidFill>
                  <a:schemeClr val="dk2"/>
                </a:solidFill>
                <a:latin typeface="Arial"/>
                <a:ea typeface="Arial"/>
                <a:cs typeface="Arial"/>
                <a:sym typeface="Arial"/>
              </a:defRPr>
            </a:lvl9pPr>
          </a:lstStyle>
          <a:p>
            <a:endParaRPr/>
          </a:p>
        </p:txBody>
      </p:sp>
      <p:sp>
        <p:nvSpPr>
          <p:cNvPr id="277" name="Shape 277"/>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78" name="Shape 27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s">
  <p:cSld name="CUSTOM_1">
    <p:bg>
      <p:bgPr>
        <a:solidFill>
          <a:srgbClr val="295269"/>
        </a:solidFill>
        <a:effectLst/>
      </p:bgPr>
    </p:bg>
    <p:spTree>
      <p:nvGrpSpPr>
        <p:cNvPr id="1" name="Shape 59"/>
        <p:cNvGrpSpPr/>
        <p:nvPr/>
      </p:nvGrpSpPr>
      <p:grpSpPr>
        <a:xfrm>
          <a:off x="0" y="0"/>
          <a:ext cx="0" cy="0"/>
          <a:chOff x="0" y="0"/>
          <a:chExt cx="0" cy="0"/>
        </a:xfrm>
      </p:grpSpPr>
      <p:sp>
        <p:nvSpPr>
          <p:cNvPr id="60" name="Shape 60"/>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1. Announcements</a:t>
            </a:r>
            <a:endParaRPr sz="1000" b="0" i="0" u="none" strike="noStrike" cap="none">
              <a:solidFill>
                <a:srgbClr val="000000"/>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2. Recruiting</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3. Product Updates</a:t>
            </a:r>
            <a:endParaRPr sz="1800" b="0" i="0" u="none" strike="noStrike" cap="none">
              <a:solidFill>
                <a:srgbClr val="FFFFFF"/>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FFFFFF"/>
                </a:solidFill>
                <a:latin typeface="Dosis"/>
                <a:ea typeface="Dosis"/>
                <a:cs typeface="Dosis"/>
                <a:sym typeface="Dosis"/>
              </a:rPr>
              <a:t>4.  Weekly Metrics</a:t>
            </a:r>
            <a:endParaRPr sz="1800" b="0" i="0" u="none" strike="noStrike" cap="none">
              <a:solidFill>
                <a:srgbClr val="FFFFFF"/>
              </a:solidFill>
              <a:latin typeface="Dosis"/>
              <a:ea typeface="Dosis"/>
              <a:cs typeface="Dosis"/>
              <a:sym typeface="Dosis"/>
            </a:endParaRPr>
          </a:p>
        </p:txBody>
      </p:sp>
      <p:cxnSp>
        <p:nvCxnSpPr>
          <p:cNvPr id="61" name="Shape 61"/>
          <p:cNvCxnSpPr/>
          <p:nvPr/>
        </p:nvCxnSpPr>
        <p:spPr>
          <a:xfrm>
            <a:off x="469004" y="1765604"/>
            <a:ext cx="267300" cy="0"/>
          </a:xfrm>
          <a:prstGeom prst="straightConnector1">
            <a:avLst/>
          </a:prstGeom>
          <a:noFill/>
          <a:ln w="9525" cap="rnd" cmpd="sng">
            <a:solidFill>
              <a:srgbClr val="EBECED"/>
            </a:solidFill>
            <a:prstDash val="solid"/>
            <a:miter lim="8000"/>
            <a:headEnd type="none" w="sm" len="sm"/>
            <a:tailEnd type="none" w="sm" len="sm"/>
          </a:ln>
        </p:spPr>
      </p:cxnSp>
      <p:sp>
        <p:nvSpPr>
          <p:cNvPr id="62" name="Shape 62"/>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39D1B4"/>
                </a:solidFill>
                <a:latin typeface="Dosis"/>
                <a:ea typeface="Dosis"/>
                <a:cs typeface="Dosis"/>
                <a:sym typeface="Dosis"/>
              </a:rPr>
              <a:t>CONTENTS</a:t>
            </a:r>
            <a:endParaRPr sz="2400" b="0" i="0" u="none" strike="noStrike" cap="none">
              <a:solidFill>
                <a:srgbClr val="39D1B4"/>
              </a:solidFill>
              <a:latin typeface="Dosis"/>
              <a:ea typeface="Dosis"/>
              <a:cs typeface="Dosis"/>
              <a:sym typeface="Dosis"/>
            </a:endParaRPr>
          </a:p>
        </p:txBody>
      </p:sp>
      <p:cxnSp>
        <p:nvCxnSpPr>
          <p:cNvPr id="63" name="Shape 63"/>
          <p:cNvCxnSpPr/>
          <p:nvPr/>
        </p:nvCxnSpPr>
        <p:spPr>
          <a:xfrm>
            <a:off x="469004" y="3927779"/>
            <a:ext cx="267300" cy="0"/>
          </a:xfrm>
          <a:prstGeom prst="straightConnector1">
            <a:avLst/>
          </a:prstGeom>
          <a:noFill/>
          <a:ln w="9525" cap="rnd" cmpd="sng">
            <a:solidFill>
              <a:srgbClr val="EBECED"/>
            </a:solidFill>
            <a:prstDash val="solid"/>
            <a:miter lim="8000"/>
            <a:headEnd type="none" w="sm" len="sm"/>
            <a:tailEnd type="none" w="sm" len="sm"/>
          </a:ln>
        </p:spPr>
      </p:cxn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79"/>
        <p:cNvGrpSpPr/>
        <p:nvPr/>
      </p:nvGrpSpPr>
      <p:grpSpPr>
        <a:xfrm>
          <a:off x="0" y="0"/>
          <a:ext cx="0" cy="0"/>
          <a:chOff x="0" y="0"/>
          <a:chExt cx="0" cy="0"/>
        </a:xfrm>
      </p:grpSpPr>
      <p:sp>
        <p:nvSpPr>
          <p:cNvPr id="280" name="Shape 280"/>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lstStyle>
            <a:lvl1pPr marL="457200" marR="0" lvl="0" indent="-228600" algn="l" rtl="0">
              <a:lnSpc>
                <a:spcPct val="100000"/>
              </a:lnSpc>
              <a:spcBef>
                <a:spcPts val="0"/>
              </a:spcBef>
              <a:spcAft>
                <a:spcPts val="0"/>
              </a:spcAft>
              <a:buClr>
                <a:schemeClr val="dk2"/>
              </a:buClr>
              <a:buSzPts val="1800"/>
              <a:buFont typeface="Arial"/>
              <a:buNone/>
              <a:defRPr sz="1800" b="0" i="0" u="none" strike="noStrike" cap="none">
                <a:solidFill>
                  <a:schemeClr val="dk2"/>
                </a:solidFill>
                <a:latin typeface="Arial"/>
                <a:ea typeface="Arial"/>
                <a:cs typeface="Arial"/>
                <a:sym typeface="Arial"/>
              </a:defRPr>
            </a:lvl1pPr>
          </a:lstStyle>
          <a:p>
            <a:endParaRPr/>
          </a:p>
        </p:txBody>
      </p:sp>
      <p:sp>
        <p:nvSpPr>
          <p:cNvPr id="281" name="Shape 28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2"/>
        <p:cNvGrpSpPr/>
        <p:nvPr/>
      </p:nvGrpSpPr>
      <p:grpSpPr>
        <a:xfrm>
          <a:off x="0" y="0"/>
          <a:ext cx="0" cy="0"/>
          <a:chOff x="0" y="0"/>
          <a:chExt cx="0" cy="0"/>
        </a:xfrm>
      </p:grpSpPr>
      <p:sp>
        <p:nvSpPr>
          <p:cNvPr id="283" name="Shape 283"/>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lstStyle>
            <a:lvl1pPr marR="0" lvl="0"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1pPr>
            <a:lvl2pPr marR="0" lvl="1"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t>xx%</a:t>
            </a:r>
          </a:p>
        </p:txBody>
      </p:sp>
      <p:sp>
        <p:nvSpPr>
          <p:cNvPr id="284" name="Shape 28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lstStyle>
            <a:lvl1pPr marL="457200" marR="0" lvl="0" indent="-342900" algn="ctr"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ctr"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ctr"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85" name="Shape 28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86"/>
        <p:cNvGrpSpPr/>
        <p:nvPr/>
      </p:nvGrpSpPr>
      <p:grpSpPr>
        <a:xfrm>
          <a:off x="0" y="0"/>
          <a:ext cx="0" cy="0"/>
          <a:chOff x="0" y="0"/>
          <a:chExt cx="0" cy="0"/>
        </a:xfrm>
      </p:grpSpPr>
      <p:sp>
        <p:nvSpPr>
          <p:cNvPr id="287" name="Shape 28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4"/>
        <p:cNvGrpSpPr/>
        <p:nvPr/>
      </p:nvGrpSpPr>
      <p:grpSpPr>
        <a:xfrm>
          <a:off x="0" y="0"/>
          <a:ext cx="0" cy="0"/>
          <a:chOff x="0" y="0"/>
          <a:chExt cx="0" cy="0"/>
        </a:xfrm>
      </p:grpSpPr>
      <p:sp>
        <p:nvSpPr>
          <p:cNvPr id="65" name="Shape 65"/>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chemeClr val="lt1"/>
                </a:solidFill>
                <a:latin typeface="Dosis"/>
                <a:ea typeface="Dosis"/>
                <a:cs typeface="Dosis"/>
                <a:sym typeface="Dosis"/>
              </a:rPr>
              <a:t>MAIN SECTION TITLE</a:t>
            </a:r>
            <a:endParaRPr sz="1000" b="0" i="0" u="none" strike="noStrike" cap="none">
              <a:solidFill>
                <a:schemeClr val="lt1"/>
              </a:solidFill>
              <a:latin typeface="Dosis"/>
              <a:ea typeface="Dosis"/>
              <a:cs typeface="Dosis"/>
              <a:sym typeface="Dosis"/>
            </a:endParaRPr>
          </a:p>
        </p:txBody>
      </p:sp>
      <p:sp>
        <p:nvSpPr>
          <p:cNvPr id="66" name="Shape 66"/>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204056"/>
                </a:solidFill>
                <a:latin typeface="Dosis"/>
                <a:ea typeface="Dosis"/>
                <a:cs typeface="Dosis"/>
                <a:sym typeface="Dosis"/>
              </a:rPr>
              <a:t>Subtitle goes here</a:t>
            </a:r>
            <a:endParaRPr sz="1000" b="0" i="0" u="none" strike="noStrike" cap="none">
              <a:solidFill>
                <a:srgbClr val="204056"/>
              </a:solidFill>
              <a:latin typeface="Dosis"/>
              <a:ea typeface="Dosis"/>
              <a:cs typeface="Dosis"/>
              <a:sym typeface="Dosi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7"/>
        <p:cNvGrpSpPr/>
        <p:nvPr/>
      </p:nvGrpSpPr>
      <p:grpSpPr>
        <a:xfrm>
          <a:off x="0" y="0"/>
          <a:ext cx="0" cy="0"/>
          <a:chOff x="0" y="0"/>
          <a:chExt cx="0" cy="0"/>
        </a:xfrm>
      </p:grpSpPr>
      <p:sp>
        <p:nvSpPr>
          <p:cNvPr id="68" name="Shape 68"/>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SzPts val="5600"/>
              <a:buFont typeface="Arial"/>
              <a:buNone/>
            </a:pPr>
            <a:r>
              <a:rPr lang="en" sz="5600" b="0" i="0" u="none" strike="noStrike" cap="none">
                <a:solidFill>
                  <a:srgbClr val="204056"/>
                </a:solidFill>
                <a:latin typeface="Dosis"/>
                <a:ea typeface="Dosis"/>
                <a:cs typeface="Dosis"/>
                <a:sym typeface="Dosis"/>
              </a:rPr>
              <a:t>SUB-SECTION TITLE</a:t>
            </a:r>
            <a:endParaRPr sz="1000" b="0" i="0" u="none" strike="noStrike" cap="none">
              <a:solidFill>
                <a:srgbClr val="204056"/>
              </a:solidFill>
              <a:latin typeface="Dosis"/>
              <a:ea typeface="Dosis"/>
              <a:cs typeface="Dosis"/>
              <a:sym typeface="Dosis"/>
            </a:endParaRPr>
          </a:p>
        </p:txBody>
      </p:sp>
      <p:sp>
        <p:nvSpPr>
          <p:cNvPr id="69" name="Shape 69"/>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3500"/>
              <a:buFont typeface="Arial"/>
              <a:buNone/>
            </a:pPr>
            <a:r>
              <a:rPr lang="en" sz="3500" b="0" i="0" u="none" strike="noStrike" cap="none">
                <a:solidFill>
                  <a:srgbClr val="BCBEC0"/>
                </a:solidFill>
                <a:latin typeface="Dosis"/>
                <a:ea typeface="Dosis"/>
                <a:cs typeface="Dosis"/>
                <a:sym typeface="Dosis"/>
              </a:rPr>
              <a:t>Subtitle goes here</a:t>
            </a:r>
            <a:endParaRPr sz="1000" b="0" i="0" u="none" strike="noStrike" cap="none">
              <a:solidFill>
                <a:srgbClr val="BCBEC0"/>
              </a:solidFill>
              <a:latin typeface="Dosis"/>
              <a:ea typeface="Dosis"/>
              <a:cs typeface="Dosis"/>
              <a:sym typeface="Dosi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70"/>
        <p:cNvGrpSpPr/>
        <p:nvPr/>
      </p:nvGrpSpPr>
      <p:grpSpPr>
        <a:xfrm>
          <a:off x="0" y="0"/>
          <a:ext cx="0" cy="0"/>
          <a:chOff x="0" y="0"/>
          <a:chExt cx="0" cy="0"/>
        </a:xfrm>
      </p:grpSpPr>
      <p:sp>
        <p:nvSpPr>
          <p:cNvPr id="71" name="Shape 71"/>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3200"/>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b="0" i="0" u="none" strike="noStrike" cap="none">
              <a:solidFill>
                <a:srgbClr val="000000"/>
              </a:solidFill>
              <a:latin typeface="Dosis"/>
              <a:ea typeface="Dosis"/>
              <a:cs typeface="Dosis"/>
              <a:sym typeface="Dosis"/>
            </a:endParaRPr>
          </a:p>
        </p:txBody>
      </p:sp>
      <p:sp>
        <p:nvSpPr>
          <p:cNvPr id="72" name="Shape 72"/>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GOAL</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3"/>
        <p:cNvGrpSpPr/>
        <p:nvPr/>
      </p:nvGrpSpPr>
      <p:grpSpPr>
        <a:xfrm>
          <a:off x="0" y="0"/>
          <a:ext cx="0" cy="0"/>
          <a:chOff x="0" y="0"/>
          <a:chExt cx="0" cy="0"/>
        </a:xfrm>
      </p:grpSpPr>
      <p:sp>
        <p:nvSpPr>
          <p:cNvPr id="74" name="Shape 74"/>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1. Announcements</a:t>
            </a:r>
            <a:endParaRPr sz="10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2. Recruiting</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3. Product Updates</a:t>
            </a:r>
            <a:endParaRPr sz="1800" b="0" i="0" u="none" strike="noStrike" cap="none">
              <a:solidFill>
                <a:srgbClr val="295269"/>
              </a:solidFill>
              <a:latin typeface="Dosis"/>
              <a:ea typeface="Dosis"/>
              <a:cs typeface="Dosis"/>
              <a:sym typeface="Dosis"/>
            </a:endParaRPr>
          </a:p>
          <a:p>
            <a:pPr marL="0" marR="0" lvl="0" indent="0" algn="l" rtl="0">
              <a:lnSpc>
                <a:spcPct val="150000"/>
              </a:lnSpc>
              <a:spcBef>
                <a:spcPts val="0"/>
              </a:spcBef>
              <a:spcAft>
                <a:spcPts val="0"/>
              </a:spcAft>
              <a:buClr>
                <a:srgbClr val="FFFFFF"/>
              </a:buClr>
              <a:buSzPts val="1800"/>
              <a:buFont typeface="Arial"/>
              <a:buNone/>
            </a:pPr>
            <a:r>
              <a:rPr lang="en" sz="1800" b="0" i="0" u="none" strike="noStrike" cap="none">
                <a:solidFill>
                  <a:srgbClr val="295269"/>
                </a:solidFill>
                <a:latin typeface="Dosis"/>
                <a:ea typeface="Dosis"/>
                <a:cs typeface="Dosis"/>
                <a:sym typeface="Dosis"/>
              </a:rPr>
              <a:t>4.  Weekly Metrics</a:t>
            </a:r>
            <a:endParaRPr sz="1800" b="0" i="0" u="none" strike="noStrike" cap="none">
              <a:solidFill>
                <a:srgbClr val="295269"/>
              </a:solidFill>
              <a:latin typeface="Dosis"/>
              <a:ea typeface="Dosis"/>
              <a:cs typeface="Dosis"/>
              <a:sym typeface="Dosis"/>
            </a:endParaRPr>
          </a:p>
        </p:txBody>
      </p:sp>
      <p:cxnSp>
        <p:nvCxnSpPr>
          <p:cNvPr id="75" name="Shape 75"/>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6" name="Shape 76"/>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SzPts val="2400"/>
              <a:buFont typeface="Arial"/>
              <a:buNone/>
            </a:pPr>
            <a:r>
              <a:rPr lang="en" sz="2400" b="0" i="0" u="none" strike="noStrike" cap="none">
                <a:solidFill>
                  <a:srgbClr val="6AB1D3"/>
                </a:solidFill>
                <a:latin typeface="Dosis"/>
                <a:ea typeface="Dosis"/>
                <a:cs typeface="Dosis"/>
                <a:sym typeface="Dosis"/>
              </a:rPr>
              <a:t>LIST OF THINGS</a:t>
            </a:r>
            <a:endParaRPr sz="2400" b="0" i="0" u="none" strike="noStrike" cap="none">
              <a:solidFill>
                <a:srgbClr val="6AB1D3"/>
              </a:solidFill>
              <a:latin typeface="Dosis"/>
              <a:ea typeface="Dosis"/>
              <a:cs typeface="Dosis"/>
              <a:sym typeface="Dosis"/>
            </a:endParaRPr>
          </a:p>
        </p:txBody>
      </p:sp>
      <p:cxnSp>
        <p:nvCxnSpPr>
          <p:cNvPr id="77" name="Shape 77"/>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8"/>
        <p:cNvGrpSpPr/>
        <p:nvPr/>
      </p:nvGrpSpPr>
      <p:grpSpPr>
        <a:xfrm>
          <a:off x="0" y="0"/>
          <a:ext cx="0" cy="0"/>
          <a:chOff x="0" y="0"/>
          <a:chExt cx="0" cy="0"/>
        </a:xfrm>
      </p:grpSpPr>
      <p:sp>
        <p:nvSpPr>
          <p:cNvPr id="79" name="Shape 79"/>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0" name="Shape 80"/>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b="0" i="0" u="none" strike="noStrike" cap="none">
              <a:solidFill>
                <a:srgbClr val="000000"/>
              </a:solidFill>
              <a:latin typeface="Dosis"/>
              <a:ea typeface="Dosis"/>
              <a:cs typeface="Dosis"/>
              <a:sym typeface="Dosis"/>
            </a:endParaRPr>
          </a:p>
          <a:p>
            <a:pPr marL="228600" marR="0" lvl="0" indent="-2286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b="0" i="0" u="none" strike="noStrike" cap="none">
              <a:solidFill>
                <a:srgbClr val="000000"/>
              </a:solidFill>
              <a:latin typeface="Dosis"/>
              <a:ea typeface="Dosis"/>
              <a:cs typeface="Dosis"/>
              <a:sym typeface="Dosis"/>
            </a:endParaRPr>
          </a:p>
        </p:txBody>
      </p:sp>
      <p:sp>
        <p:nvSpPr>
          <p:cNvPr id="81" name="Shape 81"/>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2"/>
        <p:cNvGrpSpPr/>
        <p:nvPr/>
      </p:nvGrpSpPr>
      <p:grpSpPr>
        <a:xfrm>
          <a:off x="0" y="0"/>
          <a:ext cx="0" cy="0"/>
          <a:chOff x="0" y="0"/>
          <a:chExt cx="0" cy="0"/>
        </a:xfrm>
      </p:grpSpPr>
      <p:sp>
        <p:nvSpPr>
          <p:cNvPr id="83" name="Shape 83"/>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SzPts val="2800"/>
              <a:buFont typeface="Arial"/>
              <a:buNone/>
            </a:pPr>
            <a:r>
              <a:rPr lang="en" sz="2800" b="0" i="0" u="none" strike="noStrike" cap="none">
                <a:solidFill>
                  <a:srgbClr val="295269"/>
                </a:solidFill>
                <a:latin typeface="Dosis"/>
                <a:ea typeface="Dosis"/>
                <a:cs typeface="Dosis"/>
                <a:sym typeface="Dosis"/>
              </a:rPr>
              <a:t>Key statement goes here with </a:t>
            </a:r>
            <a:r>
              <a:rPr lang="en" sz="2800" b="0" i="0" u="none" strike="noStrike" cap="none">
                <a:solidFill>
                  <a:srgbClr val="FA726E"/>
                </a:solidFill>
                <a:latin typeface="Dosis"/>
                <a:ea typeface="Dosis"/>
                <a:cs typeface="Dosis"/>
                <a:sym typeface="Dosis"/>
              </a:rPr>
              <a:t>highlights</a:t>
            </a:r>
            <a:r>
              <a:rPr lang="en" sz="2800" b="0" i="0" u="none" strike="noStrike" cap="none">
                <a:solidFill>
                  <a:srgbClr val="295269"/>
                </a:solidFill>
                <a:latin typeface="Dosis"/>
                <a:ea typeface="Dosis"/>
                <a:cs typeface="Dosis"/>
                <a:sym typeface="Dosis"/>
              </a:rPr>
              <a:t>. Collaboratively administrate empowered channel.</a:t>
            </a:r>
            <a:endParaRPr sz="2800" b="0" i="0" u="none" strike="noStrike" cap="none">
              <a:solidFill>
                <a:srgbClr val="000000"/>
              </a:solidFill>
              <a:latin typeface="Dosis"/>
              <a:ea typeface="Dosis"/>
              <a:cs typeface="Dosis"/>
              <a:sym typeface="Dosis"/>
            </a:endParaRPr>
          </a:p>
        </p:txBody>
      </p:sp>
      <p:sp>
        <p:nvSpPr>
          <p:cNvPr id="84" name="Shape 84"/>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SzPts val="1800"/>
              <a:buFont typeface="Arial"/>
              <a:buNone/>
            </a:pPr>
            <a:r>
              <a:rPr lang="en" sz="1800" b="0" i="0" u="none" strike="noStrike" cap="none">
                <a:solidFill>
                  <a:srgbClr val="939598"/>
                </a:solidFill>
                <a:latin typeface="Dosis"/>
                <a:ea typeface="Dosis"/>
                <a:cs typeface="Dosis"/>
                <a:sym typeface="Dosis"/>
              </a:rPr>
              <a:t>TITLE</a:t>
            </a:r>
            <a:endParaRPr sz="1800" b="0" i="0" u="none" strike="noStrike" cap="none">
              <a:solidFill>
                <a:srgbClr val="939598"/>
              </a:solidFill>
              <a:latin typeface="Dosis"/>
              <a:ea typeface="Dosis"/>
              <a:cs typeface="Dosis"/>
              <a:sym typeface="Dosis"/>
            </a:endParaRPr>
          </a:p>
        </p:txBody>
      </p:sp>
      <p:sp>
        <p:nvSpPr>
          <p:cNvPr id="85" name="Shape 85"/>
          <p:cNvSpPr txBox="1">
            <a:spLocks noGrp="1"/>
          </p:cNvSpPr>
          <p:nvPr>
            <p:ph type="body" idx="1"/>
          </p:nvPr>
        </p:nvSpPr>
        <p:spPr>
          <a:xfrm>
            <a:off x="469025" y="2735200"/>
            <a:ext cx="8210400" cy="2011500"/>
          </a:xfrm>
          <a:prstGeom prst="rect">
            <a:avLst/>
          </a:prstGeom>
          <a:noFill/>
          <a:ln>
            <a:noFill/>
          </a:ln>
        </p:spPr>
        <p:txBody>
          <a:bodyPr spcFirstLastPara="1" wrap="square" lIns="91425" tIns="91425" rIns="91425" bIns="91425" anchor="t" anchorCtr="0"/>
          <a:lstStyle>
            <a:lvl1pPr marL="457200" marR="0" lvl="0" indent="-381000" algn="l" rtl="0">
              <a:lnSpc>
                <a:spcPct val="100000"/>
              </a:lnSpc>
              <a:spcBef>
                <a:spcPts val="600"/>
              </a:spcBef>
              <a:spcAft>
                <a:spcPts val="0"/>
              </a:spcAft>
              <a:buClr>
                <a:schemeClr val="dk1"/>
              </a:buClr>
              <a:buSzPts val="2400"/>
              <a:buFont typeface="Dosis"/>
              <a:buChar char="●"/>
              <a:defRPr sz="2400" b="0" i="0" u="none" strike="noStrike" cap="none">
                <a:solidFill>
                  <a:schemeClr val="dk1"/>
                </a:solidFill>
                <a:latin typeface="Dosis"/>
                <a:ea typeface="Dosis"/>
                <a:cs typeface="Dosis"/>
                <a:sym typeface="Dosis"/>
              </a:defRPr>
            </a:lvl1pPr>
            <a:lvl2pPr marL="914400" marR="0" lvl="1"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2pPr>
            <a:lvl3pPr marL="1371600" marR="0" lvl="2"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3pPr>
            <a:lvl4pPr marL="1828800" marR="0" lvl="3"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4pPr>
            <a:lvl5pPr marL="2286000" marR="0" lvl="4"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5pPr>
            <a:lvl6pPr marL="2743200" marR="0" lvl="5"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6pPr>
            <a:lvl7pPr marL="3200400" marR="0" lvl="6"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7pPr>
            <a:lvl8pPr marL="3657600" marR="0" lvl="7"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8pPr>
            <a:lvl9pPr marL="4114800" marR="0" lvl="8" indent="-266700" algn="l" rtl="0">
              <a:lnSpc>
                <a:spcPct val="100000"/>
              </a:lnSpc>
              <a:spcBef>
                <a:spcPts val="0"/>
              </a:spcBef>
              <a:spcAft>
                <a:spcPts val="0"/>
              </a:spcAft>
              <a:buClr>
                <a:schemeClr val="dk1"/>
              </a:buClr>
              <a:buSzPts val="600"/>
              <a:buFont typeface="Dosis"/>
              <a:buChar char="■"/>
              <a:defRPr sz="600" b="0" i="0" u="none" strike="noStrike" cap="none">
                <a:solidFill>
                  <a:schemeClr val="dk1"/>
                </a:solidFill>
                <a:latin typeface="Dosis"/>
                <a:ea typeface="Dosis"/>
                <a:cs typeface="Dosis"/>
                <a:sym typeface="Dosis"/>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4" Type="http://schemas.openxmlformats.org/officeDocument/2006/relationships/slideLayout" Target="../slideLayouts/slideLayout26.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 Id="rId9" Type="http://schemas.openxmlformats.org/officeDocument/2006/relationships/slideLayout" Target="../slideLayouts/slideLayout31.xml"/><Relationship Id="rId10" Type="http://schemas.openxmlformats.org/officeDocument/2006/relationships/slideLayout" Target="../slideLayouts/slideLayout32.xml"/><Relationship Id="rId11" Type="http://schemas.openxmlformats.org/officeDocument/2006/relationships/theme" Target="../theme/theme2.xml"/><Relationship Id="rId1" Type="http://schemas.openxmlformats.org/officeDocument/2006/relationships/slideLayout" Target="../slideLayouts/slideLayout23.xml"/><Relationship Id="rId2"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marR="0" lvl="0"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marR="0" lvl="0" indent="-419100" algn="l" rtl="0">
              <a:lnSpc>
                <a:spcPct val="100000"/>
              </a:lnSpc>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marR="0" lvl="1"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81000" algn="l" rtl="0">
              <a:lnSpc>
                <a:spcPct val="100000"/>
              </a:lnSpc>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100000"/>
              </a:lnSpc>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243"/>
        <p:cNvGrpSpPr/>
        <p:nvPr/>
      </p:nvGrpSpPr>
      <p:grpSpPr>
        <a:xfrm>
          <a:off x="0" y="0"/>
          <a:ext cx="0" cy="0"/>
          <a:chOff x="0" y="0"/>
          <a:chExt cx="0" cy="0"/>
        </a:xfrm>
      </p:grpSpPr>
      <p:sp>
        <p:nvSpPr>
          <p:cNvPr id="244" name="Shape 24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245" name="Shape 24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160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1600"/>
              </a:spcBef>
              <a:spcAft>
                <a:spcPts val="160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46" name="Shape 24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81"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301625" y="2724175"/>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chemeClr val="dk1"/>
              </a:buClr>
              <a:buSzPts val="1100"/>
              <a:buFont typeface="Arial"/>
              <a:buNone/>
            </a:pPr>
            <a:r>
              <a:rPr lang="en-US" sz="2800" dirty="0" smtClean="0">
                <a:solidFill>
                  <a:srgbClr val="EFEFEF"/>
                </a:solidFill>
                <a:latin typeface="Roboto Thin"/>
                <a:ea typeface="Roboto Thin"/>
                <a:cs typeface="Roboto Thin"/>
                <a:sym typeface="Roboto Thin"/>
              </a:rPr>
              <a:t>Capstone Project: </a:t>
            </a:r>
            <a:r>
              <a:rPr lang="en-US" sz="2800" dirty="0" err="1" smtClean="0">
                <a:solidFill>
                  <a:srgbClr val="EFEFEF"/>
                </a:solidFill>
                <a:latin typeface="Roboto Thin"/>
                <a:ea typeface="Roboto Thin"/>
                <a:cs typeface="Roboto Thin"/>
                <a:sym typeface="Roboto Thin"/>
              </a:rPr>
              <a:t>Warby</a:t>
            </a:r>
            <a:r>
              <a:rPr lang="en-US" sz="2800" dirty="0" smtClean="0">
                <a:solidFill>
                  <a:srgbClr val="EFEFEF"/>
                </a:solidFill>
                <a:latin typeface="Roboto Thin"/>
                <a:ea typeface="Roboto Thin"/>
                <a:cs typeface="Roboto Thin"/>
                <a:sym typeface="Roboto Thin"/>
              </a:rPr>
              <a:t> Parker</a:t>
            </a:r>
          </a:p>
          <a:p>
            <a:pPr marL="0" marR="0" lvl="0" indent="0" algn="l" rtl="0">
              <a:lnSpc>
                <a:spcPct val="100000"/>
              </a:lnSpc>
              <a:spcBef>
                <a:spcPts val="0"/>
              </a:spcBef>
              <a:spcAft>
                <a:spcPts val="0"/>
              </a:spcAft>
              <a:buClr>
                <a:schemeClr val="dk1"/>
              </a:buClr>
              <a:buSzPts val="1100"/>
              <a:buFont typeface="Arial"/>
              <a:buNone/>
            </a:pPr>
            <a:r>
              <a:rPr lang="en-US" sz="2800" dirty="0" smtClean="0">
                <a:solidFill>
                  <a:srgbClr val="EFEFEF"/>
                </a:solidFill>
                <a:latin typeface="Roboto Thin"/>
                <a:ea typeface="Roboto Thin"/>
                <a:cs typeface="Roboto Thin"/>
                <a:sym typeface="Roboto Thin"/>
              </a:rPr>
              <a:t>L</a:t>
            </a:r>
            <a:r>
              <a:rPr lang="en" sz="2800" b="0" i="0" u="none" strike="noStrike" cap="none" dirty="0" smtClean="0">
                <a:solidFill>
                  <a:srgbClr val="EFEFEF"/>
                </a:solidFill>
                <a:latin typeface="Roboto Thin"/>
                <a:ea typeface="Roboto Thin"/>
                <a:cs typeface="Roboto Thin"/>
                <a:sym typeface="Roboto Thin"/>
              </a:rPr>
              <a:t>earn </a:t>
            </a:r>
            <a:r>
              <a:rPr lang="en" sz="2800" b="0" i="0" u="none" strike="noStrike" cap="none" dirty="0">
                <a:solidFill>
                  <a:srgbClr val="EFEFEF"/>
                </a:solidFill>
                <a:latin typeface="Roboto Thin"/>
                <a:ea typeface="Roboto Thin"/>
                <a:cs typeface="Roboto Thin"/>
                <a:sym typeface="Roboto Thin"/>
              </a:rPr>
              <a:t>SQL from Scratch</a:t>
            </a:r>
            <a:endParaRPr sz="2800" b="0" i="0" u="none" strike="noStrike" cap="none"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US" sz="2800" dirty="0" smtClean="0">
                <a:solidFill>
                  <a:srgbClr val="EFEFEF"/>
                </a:solidFill>
                <a:latin typeface="Roboto Thin"/>
                <a:ea typeface="Roboto Thin"/>
                <a:cs typeface="Roboto Thin"/>
                <a:sym typeface="Roboto Thin"/>
              </a:rPr>
              <a:t>Madison Bowden</a:t>
            </a:r>
            <a:endParaRPr lang="en-US" sz="2800" dirty="0">
              <a:solidFill>
                <a:srgbClr val="EFEFEF"/>
              </a:solidFill>
              <a:latin typeface="Roboto Thin"/>
              <a:ea typeface="Roboto Thin"/>
              <a:cs typeface="Roboto Thin"/>
              <a:sym typeface="Roboto Thin"/>
            </a:endParaRPr>
          </a:p>
          <a:p>
            <a:pPr marL="0" marR="0" lvl="0" indent="0" algn="l" rtl="0">
              <a:lnSpc>
                <a:spcPct val="100000"/>
              </a:lnSpc>
              <a:spcBef>
                <a:spcPts val="0"/>
              </a:spcBef>
              <a:spcAft>
                <a:spcPts val="0"/>
              </a:spcAft>
              <a:buClr>
                <a:schemeClr val="dk1"/>
              </a:buClr>
              <a:buSzPts val="1100"/>
              <a:buFont typeface="Arial"/>
              <a:buNone/>
            </a:pPr>
            <a:r>
              <a:rPr lang="en-US" sz="2800" dirty="0" smtClean="0">
                <a:solidFill>
                  <a:srgbClr val="EFEFEF"/>
                </a:solidFill>
                <a:latin typeface="Roboto Thin"/>
                <a:ea typeface="Roboto Thin"/>
                <a:cs typeface="Roboto Thin"/>
                <a:sym typeface="Roboto Thin"/>
              </a:rPr>
              <a:t>January 28 2019</a:t>
            </a:r>
            <a:endParaRPr sz="2800" b="0" i="0" u="none" strike="noStrike" cap="none" dirty="0">
              <a:solidFill>
                <a:srgbClr val="EFEFEF"/>
              </a:solidFill>
              <a:latin typeface="Roboto Thin"/>
              <a:ea typeface="Roboto Thin"/>
              <a:cs typeface="Roboto Thin"/>
              <a:sym typeface="Roboto Thin"/>
            </a:endParaRPr>
          </a:p>
        </p:txBody>
      </p:sp>
      <p:pic>
        <p:nvPicPr>
          <p:cNvPr id="299" name="Shape 299"/>
          <p:cNvPicPr preferRelativeResize="0"/>
          <p:nvPr/>
        </p:nvPicPr>
        <p:blipFill rotWithShape="1">
          <a:blip r:embed="rId3">
            <a:alphaModFix/>
          </a:blip>
          <a:srcRect/>
          <a:stretch/>
        </p:blipFill>
        <p:spPr>
          <a:xfrm>
            <a:off x="466824" y="661700"/>
            <a:ext cx="2024775" cy="4258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04056">
            <a:alpha val="82352"/>
          </a:srgbClr>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4800"/>
              <a:buFont typeface="Arial"/>
              <a:buNone/>
            </a:pPr>
            <a:r>
              <a:rPr lang="en-US" sz="4800" dirty="0" smtClean="0">
                <a:solidFill>
                  <a:schemeClr val="lt1"/>
                </a:solidFill>
                <a:latin typeface="Roboto Black"/>
                <a:ea typeface="Roboto Black"/>
                <a:cs typeface="Roboto Black"/>
                <a:sym typeface="Roboto Black"/>
              </a:rPr>
              <a:t>Questions &amp; Results</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smtClean="0">
                <a:solidFill>
                  <a:srgbClr val="295269"/>
                </a:solidFill>
                <a:latin typeface="Roboto"/>
                <a:ea typeface="Roboto"/>
                <a:cs typeface="Roboto"/>
                <a:sym typeface="Roboto"/>
              </a:rPr>
              <a:t>Question 1</a:t>
            </a:r>
            <a:endParaRPr sz="2400" b="1" i="0" u="none" strike="noStrike" cap="none" dirty="0">
              <a:solidFill>
                <a:srgbClr val="295269"/>
              </a:solidFill>
              <a:latin typeface="Roboto"/>
              <a:ea typeface="Roboto"/>
              <a:cs typeface="Roboto"/>
              <a:sym typeface="Roboto"/>
            </a:endParaRPr>
          </a:p>
        </p:txBody>
      </p:sp>
      <p:sp>
        <p:nvSpPr>
          <p:cNvPr id="316" name="Shape 316"/>
          <p:cNvSpPr txBox="1"/>
          <p:nvPr/>
        </p:nvSpPr>
        <p:spPr>
          <a:xfrm>
            <a:off x="177975" y="1201325"/>
            <a:ext cx="8520600" cy="1721400"/>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nSpc>
                <a:spcPct val="115000"/>
              </a:lnSpc>
              <a:buClr>
                <a:schemeClr val="dk1"/>
              </a:buClr>
              <a:buSzPts val="1100"/>
            </a:pPr>
            <a:r>
              <a:rPr lang="en-US" sz="1000" b="0" i="0" u="none" strike="noStrike" cap="none" dirty="0" err="1" smtClean="0">
                <a:solidFill>
                  <a:srgbClr val="000000"/>
                </a:solidFill>
                <a:latin typeface="Roboto"/>
                <a:ea typeface="Roboto"/>
                <a:cs typeface="Roboto"/>
                <a:sym typeface="Roboto"/>
              </a:rPr>
              <a:t>Warby</a:t>
            </a:r>
            <a:r>
              <a:rPr lang="en-US" sz="1000" b="0" i="0" u="none" strike="noStrike" cap="none" dirty="0" smtClean="0">
                <a:solidFill>
                  <a:srgbClr val="000000"/>
                </a:solidFill>
                <a:latin typeface="Roboto"/>
                <a:ea typeface="Roboto"/>
                <a:cs typeface="Roboto"/>
                <a:sym typeface="Roboto"/>
              </a:rPr>
              <a:t> Parker has a Style Quiz. The users’ responses are stored in a table called ‘survey.’ In order to answer the question, what columns do the table have? I performed a query selecting all data from the table survey but minimizing the table to only ten selections within the rows to understand what columns are within the table. I find the following columns listed below:</a:t>
            </a:r>
            <a:endParaRPr sz="1000" b="0" i="0" u="none" strike="noStrike" cap="none" dirty="0">
              <a:solidFill>
                <a:srgbClr val="000000"/>
              </a:solidFill>
              <a:latin typeface="Roboto"/>
              <a:ea typeface="Roboto"/>
              <a:cs typeface="Roboto"/>
              <a:sym typeface="Roboto"/>
            </a:endParaRPr>
          </a:p>
        </p:txBody>
      </p:sp>
      <p:graphicFrame>
        <p:nvGraphicFramePr>
          <p:cNvPr id="317" name="Shape 317"/>
          <p:cNvGraphicFramePr/>
          <p:nvPr>
            <p:extLst>
              <p:ext uri="{D42A27DB-BD31-4B8C-83A1-F6EECF244321}">
                <p14:modId xmlns:p14="http://schemas.microsoft.com/office/powerpoint/2010/main" val="1300164342"/>
              </p:ext>
            </p:extLst>
          </p:nvPr>
        </p:nvGraphicFramePr>
        <p:xfrm>
          <a:off x="177975" y="2993825"/>
          <a:ext cx="8520600" cy="736325"/>
        </p:xfrm>
        <a:graphic>
          <a:graphicData uri="http://schemas.openxmlformats.org/drawingml/2006/table">
            <a:tbl>
              <a:tblPr>
                <a:noFill/>
                <a:tableStyleId>{41C52BF7-F10D-42DD-8479-FF2DDF1A0279}</a:tableStyleId>
              </a:tblPr>
              <a:tblGrid>
                <a:gridCol w="1831400"/>
                <a:gridCol w="2345125"/>
                <a:gridCol w="2345125"/>
                <a:gridCol w="1998950"/>
              </a:tblGrid>
              <a:tr h="407950">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smtClean="0">
                          <a:solidFill>
                            <a:srgbClr val="FFFFFF"/>
                          </a:solidFill>
                        </a:rPr>
                        <a:t>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err="1" smtClean="0">
                          <a:solidFill>
                            <a:srgbClr val="FFFFFF"/>
                          </a:solidFill>
                        </a:rPr>
                        <a:t>User_id</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smtClean="0">
                          <a:solidFill>
                            <a:srgbClr val="FFFFFF"/>
                          </a:solidFill>
                        </a:rPr>
                        <a:t>response</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a:solidFill>
                            <a:srgbClr val="FFFFFF"/>
                          </a:solidFill>
                        </a:rPr>
                        <a:t>column4</a:t>
                      </a:r>
                      <a:endParaRPr sz="1000" b="1" u="none" strike="noStrike" cap="none">
                        <a:solidFill>
                          <a:srgbClr val="FFFFFF"/>
                        </a:solidFill>
                      </a:endParaRPr>
                    </a:p>
                  </a:txBody>
                  <a:tcPr marL="91425" marR="91425" marT="91425" marB="91425">
                    <a:solidFill>
                      <a:srgbClr val="204056">
                        <a:alpha val="82352"/>
                      </a:srgbClr>
                    </a:solidFill>
                  </a:tcPr>
                </a:tc>
              </a:tr>
              <a:tr h="328375">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endParaRPr sz="800" u="none" strike="noStrike" cap="none" dirty="0"/>
                    </a:p>
                  </a:txBody>
                  <a:tcPr marL="91425" marR="91425" marT="91425" marB="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smtClean="0">
                <a:solidFill>
                  <a:srgbClr val="295269"/>
                </a:solidFill>
                <a:latin typeface="Roboto"/>
                <a:ea typeface="Roboto"/>
                <a:cs typeface="Roboto"/>
                <a:sym typeface="Roboto"/>
              </a:rPr>
              <a:t>Question 2 &amp; 3</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834429" y="898689"/>
            <a:ext cx="2012698" cy="1425921"/>
          </a:xfrm>
          <a:prstGeom prst="rect">
            <a:avLst/>
          </a:prstGeom>
          <a:solidFill>
            <a:srgbClr val="D9D9D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endParaRPr sz="900" dirty="0">
              <a:latin typeface="Courier New"/>
              <a:ea typeface="Courier New"/>
              <a:cs typeface="Courier New"/>
              <a:sym typeface="Courier New"/>
            </a:endParaRPr>
          </a:p>
          <a:p>
            <a:pPr lvl="0">
              <a:buSzPts val="900"/>
            </a:pPr>
            <a:r>
              <a:rPr lang="en-US" sz="900" dirty="0">
                <a:latin typeface="Courier New"/>
                <a:ea typeface="Courier New"/>
                <a:cs typeface="Courier New"/>
                <a:sym typeface="Courier New"/>
              </a:rPr>
              <a:t>SELECT question,</a:t>
            </a:r>
          </a:p>
          <a:p>
            <a:pPr lvl="0">
              <a:buSzPts val="900"/>
            </a:pPr>
            <a:r>
              <a:rPr lang="en-US" sz="900" dirty="0">
                <a:latin typeface="Courier New"/>
                <a:ea typeface="Courier New"/>
                <a:cs typeface="Courier New"/>
                <a:sym typeface="Courier New"/>
              </a:rPr>
              <a:t>   COUNT(DISTINCT </a:t>
            </a:r>
            <a:r>
              <a:rPr lang="en-US" sz="900" dirty="0" err="1">
                <a:latin typeface="Courier New"/>
                <a:ea typeface="Courier New"/>
                <a:cs typeface="Courier New"/>
                <a:sym typeface="Courier New"/>
              </a:rPr>
              <a:t>user_id</a:t>
            </a:r>
            <a:r>
              <a:rPr lang="en-US" sz="900" dirty="0">
                <a:latin typeface="Courier New"/>
                <a:ea typeface="Courier New"/>
                <a:cs typeface="Courier New"/>
                <a:sym typeface="Courier New"/>
              </a:rPr>
              <a:t>)</a:t>
            </a:r>
          </a:p>
          <a:p>
            <a:pPr lvl="0">
              <a:buSzPts val="900"/>
            </a:pPr>
            <a:r>
              <a:rPr lang="en-US" sz="900" dirty="0">
                <a:latin typeface="Courier New"/>
                <a:ea typeface="Courier New"/>
                <a:cs typeface="Courier New"/>
                <a:sym typeface="Courier New"/>
              </a:rPr>
              <a:t>FROM survey</a:t>
            </a:r>
          </a:p>
          <a:p>
            <a:pPr lvl="0">
              <a:buSzPts val="900"/>
            </a:pPr>
            <a:r>
              <a:rPr lang="en-US" sz="900" dirty="0">
                <a:latin typeface="Courier New"/>
                <a:ea typeface="Courier New"/>
                <a:cs typeface="Courier New"/>
                <a:sym typeface="Courier New"/>
              </a:rPr>
              <a:t>GROUP BY 1</a:t>
            </a:r>
            <a:r>
              <a:rPr lang="en-US" sz="900" dirty="0" smtClean="0">
                <a:latin typeface="Courier New"/>
                <a:ea typeface="Courier New"/>
                <a:cs typeface="Courier New"/>
                <a:sym typeface="Courier New"/>
              </a:rPr>
              <a:t>;</a:t>
            </a:r>
          </a:p>
          <a:p>
            <a:pPr lvl="0">
              <a:buSzPts val="900"/>
            </a:pPr>
            <a:endParaRPr lang="en-US" sz="900" b="0" i="0" u="none" strike="noStrike" cap="none" dirty="0">
              <a:solidFill>
                <a:srgbClr val="000000"/>
              </a:solidFill>
              <a:latin typeface="Courier New"/>
              <a:ea typeface="Courier New"/>
              <a:cs typeface="Courier New"/>
              <a:sym typeface="Courier New"/>
            </a:endParaRPr>
          </a:p>
          <a:p>
            <a:pPr>
              <a:buSzPts val="900"/>
            </a:pPr>
            <a:endParaRPr sz="8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94111" y="1069516"/>
            <a:ext cx="4997537" cy="365159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a:lnSpc>
                <a:spcPct val="115000"/>
              </a:lnSpc>
              <a:buClr>
                <a:schemeClr val="dk1"/>
              </a:buClr>
              <a:buSzPts val="1100"/>
            </a:pPr>
            <a:r>
              <a:rPr lang="en-US" sz="1200" b="0" i="0" u="none" strike="noStrike" cap="none" dirty="0" smtClean="0">
                <a:solidFill>
                  <a:srgbClr val="000000"/>
                </a:solidFill>
                <a:latin typeface="Roboto"/>
                <a:ea typeface="Roboto"/>
                <a:cs typeface="Roboto"/>
                <a:sym typeface="Roboto"/>
              </a:rPr>
              <a:t>Users will give up at different points. To know how many users moved from question 1 to 2, etc. I created a usage funnel, resulting in the table to the right:</a:t>
            </a:r>
          </a:p>
          <a:p>
            <a:pPr>
              <a:lnSpc>
                <a:spcPct val="115000"/>
              </a:lnSpc>
              <a:buClr>
                <a:schemeClr val="dk1"/>
              </a:buClr>
              <a:buSzPts val="1100"/>
            </a:pPr>
            <a:endParaRPr lang="en-US" sz="1200" dirty="0">
              <a:latin typeface="Roboto"/>
              <a:ea typeface="Roboto"/>
              <a:cs typeface="Roboto"/>
              <a:sym typeface="Roboto"/>
            </a:endParaRPr>
          </a:p>
          <a:p>
            <a:pPr>
              <a:lnSpc>
                <a:spcPct val="115000"/>
              </a:lnSpc>
              <a:buClr>
                <a:schemeClr val="dk1"/>
              </a:buClr>
              <a:buSzPts val="1100"/>
            </a:pPr>
            <a:r>
              <a:rPr lang="en-US" sz="1200" b="0" i="0" u="none" strike="noStrike" cap="none" dirty="0" smtClean="0">
                <a:solidFill>
                  <a:srgbClr val="000000"/>
                </a:solidFill>
                <a:latin typeface="Roboto"/>
                <a:ea typeface="Roboto"/>
                <a:cs typeface="Roboto"/>
                <a:sym typeface="Roboto"/>
              </a:rPr>
              <a:t>Question 3: Which question(s) have a lower completion rate? What do you think the reason is?</a:t>
            </a:r>
          </a:p>
          <a:p>
            <a:pPr>
              <a:lnSpc>
                <a:spcPct val="115000"/>
              </a:lnSpc>
              <a:buClr>
                <a:schemeClr val="dk1"/>
              </a:buClr>
              <a:buSzPts val="1100"/>
            </a:pPr>
            <a:r>
              <a:rPr lang="en-US" sz="1200" dirty="0" smtClean="0">
                <a:latin typeface="Roboto"/>
                <a:ea typeface="Roboto"/>
                <a:cs typeface="Roboto"/>
                <a:sym typeface="Roboto"/>
              </a:rPr>
              <a:t>Question 1: 500	Question 3: 76%</a:t>
            </a:r>
          </a:p>
          <a:p>
            <a:pPr>
              <a:lnSpc>
                <a:spcPct val="115000"/>
              </a:lnSpc>
              <a:buClr>
                <a:schemeClr val="dk1"/>
              </a:buClr>
              <a:buSzPts val="1100"/>
            </a:pPr>
            <a:r>
              <a:rPr lang="en-US" sz="1200" dirty="0" smtClean="0">
                <a:latin typeface="Roboto"/>
                <a:ea typeface="Roboto"/>
                <a:cs typeface="Roboto"/>
                <a:sym typeface="Roboto"/>
              </a:rPr>
              <a:t>Question 2: 95%	Question 4: 72%</a:t>
            </a:r>
          </a:p>
          <a:p>
            <a:pPr>
              <a:lnSpc>
                <a:spcPct val="115000"/>
              </a:lnSpc>
              <a:buClr>
                <a:schemeClr val="dk1"/>
              </a:buClr>
              <a:buSzPts val="1100"/>
            </a:pPr>
            <a:r>
              <a:rPr lang="en-US" sz="1200" dirty="0" smtClean="0">
                <a:latin typeface="Roboto"/>
                <a:ea typeface="Roboto"/>
                <a:cs typeface="Roboto"/>
                <a:sym typeface="Roboto"/>
              </a:rPr>
              <a:t>Question 5: 54%</a:t>
            </a:r>
          </a:p>
          <a:p>
            <a:pPr>
              <a:lnSpc>
                <a:spcPct val="115000"/>
              </a:lnSpc>
              <a:buClr>
                <a:schemeClr val="dk1"/>
              </a:buClr>
              <a:buSzPts val="1100"/>
            </a:pPr>
            <a:endParaRPr lang="en-US" sz="1200" dirty="0">
              <a:latin typeface="Roboto"/>
              <a:ea typeface="Roboto"/>
              <a:cs typeface="Roboto"/>
              <a:sym typeface="Roboto"/>
            </a:endParaRPr>
          </a:p>
          <a:p>
            <a:pPr>
              <a:lnSpc>
                <a:spcPct val="115000"/>
              </a:lnSpc>
              <a:buClr>
                <a:schemeClr val="dk1"/>
              </a:buClr>
              <a:buSzPts val="1100"/>
            </a:pPr>
            <a:r>
              <a:rPr lang="en-US" sz="1200" dirty="0" smtClean="0">
                <a:latin typeface="Roboto"/>
                <a:ea typeface="Roboto"/>
                <a:cs typeface="Roboto"/>
                <a:sym typeface="Roboto"/>
              </a:rPr>
              <a:t>I believe the reason question 5 had the smallest completion rate is because users decided to exit out of the survey and not complete the survey. Users attention span clearly dropped off with each question in the survey. </a:t>
            </a:r>
          </a:p>
        </p:txBody>
      </p:sp>
      <p:graphicFrame>
        <p:nvGraphicFramePr>
          <p:cNvPr id="325" name="Shape 325"/>
          <p:cNvGraphicFramePr/>
          <p:nvPr>
            <p:extLst>
              <p:ext uri="{D42A27DB-BD31-4B8C-83A1-F6EECF244321}">
                <p14:modId xmlns:p14="http://schemas.microsoft.com/office/powerpoint/2010/main" val="845749132"/>
              </p:ext>
            </p:extLst>
          </p:nvPr>
        </p:nvGraphicFramePr>
        <p:xfrm>
          <a:off x="5377446" y="2504348"/>
          <a:ext cx="3328050" cy="2235730"/>
        </p:xfrm>
        <a:graphic>
          <a:graphicData uri="http://schemas.openxmlformats.org/drawingml/2006/table">
            <a:tbl>
              <a:tblPr>
                <a:noFill/>
                <a:tableStyleId>{41C52BF7-F10D-42DD-8479-FF2DDF1A0279}</a:tableStyleId>
              </a:tblPr>
              <a:tblGrid>
                <a:gridCol w="1459350"/>
                <a:gridCol w="1868700"/>
              </a:tblGrid>
              <a:tr h="589960">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smtClean="0">
                          <a:solidFill>
                            <a:srgbClr val="FFFFFF"/>
                          </a:solidFill>
                        </a:rPr>
                        <a:t>question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dirty="0" smtClean="0">
                          <a:solidFill>
                            <a:srgbClr val="FFFFFF"/>
                          </a:solidFill>
                        </a:rPr>
                        <a:t>COUNT</a:t>
                      </a:r>
                      <a:r>
                        <a:rPr lang="en" sz="1000" b="1" u="none" strike="noStrike" cap="none" baseline="0" dirty="0" smtClean="0">
                          <a:solidFill>
                            <a:srgbClr val="FFFFFF"/>
                          </a:solidFill>
                        </a:rPr>
                        <a:t>(DISTINCTuser_id)</a:t>
                      </a:r>
                      <a:endParaRPr sz="1000" b="1" u="none" strike="noStrike" cap="none" dirty="0">
                        <a:solidFill>
                          <a:srgbClr val="FFFFFF"/>
                        </a:solidFill>
                      </a:endParaRPr>
                    </a:p>
                  </a:txBody>
                  <a:tcPr marL="91425" marR="91425" marT="91425" marB="91425">
                    <a:solidFill>
                      <a:srgbClr val="204056">
                        <a:alpha val="82352"/>
                      </a:srgbClr>
                    </a:solidFill>
                  </a:tcPr>
                </a:tc>
              </a:tr>
              <a:tr h="271121">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smtClean="0"/>
                        <a:t>What are you looking for?</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smtClean="0"/>
                        <a:t>500</a:t>
                      </a:r>
                      <a:endParaRPr sz="800" u="none" strike="noStrike" cap="none" dirty="0"/>
                    </a:p>
                  </a:txBody>
                  <a:tcPr marL="91425" marR="91425" marT="91425" marB="91425"/>
                </a:tc>
              </a:tr>
              <a:tr h="271121">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smtClean="0"/>
                        <a:t>What</a:t>
                      </a:r>
                      <a:r>
                        <a:rPr lang="fr-FR" sz="800" u="none" strike="noStrike" cap="none" dirty="0" smtClean="0"/>
                        <a:t>’</a:t>
                      </a:r>
                      <a:r>
                        <a:rPr lang="en-US" sz="800" u="none" strike="noStrike" cap="none" dirty="0" smtClean="0"/>
                        <a:t>s</a:t>
                      </a:r>
                      <a:r>
                        <a:rPr lang="en-US" sz="800" u="none" strike="noStrike" cap="none" baseline="0" dirty="0" smtClean="0"/>
                        <a:t> your fit?</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smtClean="0"/>
                        <a:t>475</a:t>
                      </a:r>
                      <a:endParaRPr sz="800" u="none" strike="noStrike" cap="none" dirty="0"/>
                    </a:p>
                  </a:txBody>
                  <a:tcPr marL="91425" marR="91425" marT="91425" marB="91425"/>
                </a:tc>
              </a:tr>
              <a:tr h="271121">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smtClean="0"/>
                        <a:t>Which shapes do you like?</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smtClean="0"/>
                        <a:t>380</a:t>
                      </a:r>
                      <a:endParaRPr sz="800" u="none" strike="noStrike" cap="none" dirty="0"/>
                    </a:p>
                  </a:txBody>
                  <a:tcPr marL="91425" marR="91425" marT="91425" marB="91425"/>
                </a:tc>
              </a:tr>
              <a:tr h="271121">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smtClean="0"/>
                        <a:t>Which colors do you like?</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smtClean="0"/>
                        <a:t>361</a:t>
                      </a:r>
                      <a:endParaRPr sz="800" u="none" strike="noStrike" cap="none" dirty="0"/>
                    </a:p>
                  </a:txBody>
                  <a:tcPr marL="91425" marR="91425" marT="91425" marB="91425"/>
                </a:tc>
              </a:tr>
              <a:tr h="344838">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smtClean="0"/>
                        <a:t>How was your</a:t>
                      </a:r>
                      <a:r>
                        <a:rPr lang="en-US" sz="800" u="none" strike="noStrike" cap="none" baseline="0" dirty="0" smtClean="0"/>
                        <a:t> last eye exam?</a:t>
                      </a:r>
                      <a:endParaRPr sz="800" u="none" strike="noStrike" cap="none" dirty="0"/>
                    </a:p>
                  </a:txBody>
                  <a:tcPr marL="91425" marR="91425" marT="91425" marB="91425"/>
                </a:tc>
                <a:tc>
                  <a:txBody>
                    <a:bodyPr/>
                    <a:lstStyle/>
                    <a:p>
                      <a:pPr marL="0" marR="0" lvl="0" indent="0" algn="l" rtl="0">
                        <a:lnSpc>
                          <a:spcPct val="100000"/>
                        </a:lnSpc>
                        <a:spcBef>
                          <a:spcPts val="0"/>
                        </a:spcBef>
                        <a:spcAft>
                          <a:spcPts val="0"/>
                        </a:spcAft>
                        <a:buClr>
                          <a:srgbClr val="000000"/>
                        </a:buClr>
                        <a:buSzPts val="800"/>
                        <a:buFont typeface="Arial"/>
                        <a:buNone/>
                      </a:pPr>
                      <a:r>
                        <a:rPr lang="en-US" sz="800" u="none" strike="noStrike" cap="none" dirty="0" smtClean="0"/>
                        <a:t>270</a:t>
                      </a:r>
                      <a:endParaRPr sz="800" u="none" strike="noStrike" cap="none" dirty="0"/>
                    </a:p>
                  </a:txBody>
                  <a:tcPr marL="91425" marR="91425" marT="91425" marB="91425"/>
                </a:tc>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p:nvPr/>
        </p:nvSpPr>
        <p:spPr>
          <a:xfrm>
            <a:off x="167725" y="203703"/>
            <a:ext cx="8520600" cy="837600"/>
          </a:xfrm>
          <a:prstGeom prst="rect">
            <a:avLst/>
          </a:prstGeom>
          <a:noFill/>
          <a:ln>
            <a:noFill/>
          </a:ln>
        </p:spPr>
        <p:txBody>
          <a:bodyPr spcFirstLastPara="1" wrap="square" lIns="91425" tIns="91425" rIns="91425" bIns="91425" anchor="b" anchorCtr="0">
            <a:noAutofit/>
          </a:bodyPr>
          <a:lstStyle/>
          <a:p>
            <a:pPr lvl="2">
              <a:buSzPts val="2400"/>
            </a:pPr>
            <a:r>
              <a:rPr lang="en-US" sz="2400" b="1" i="0" u="none" strike="noStrike" cap="none" dirty="0" smtClean="0">
                <a:solidFill>
                  <a:srgbClr val="295269"/>
                </a:solidFill>
                <a:latin typeface="Roboto"/>
                <a:ea typeface="Roboto"/>
                <a:cs typeface="Roboto"/>
                <a:sym typeface="Roboto"/>
              </a:rPr>
              <a:t>Question 4</a:t>
            </a:r>
            <a:endParaRPr sz="2400" b="1" i="0" u="none" strike="noStrike" cap="none" dirty="0">
              <a:solidFill>
                <a:srgbClr val="295269"/>
              </a:solidFill>
              <a:latin typeface="Roboto"/>
              <a:ea typeface="Roboto"/>
              <a:cs typeface="Roboto"/>
              <a:sym typeface="Roboto"/>
            </a:endParaRPr>
          </a:p>
        </p:txBody>
      </p:sp>
      <p:sp>
        <p:nvSpPr>
          <p:cNvPr id="331" name="Shape 331"/>
          <p:cNvSpPr txBox="1"/>
          <p:nvPr/>
        </p:nvSpPr>
        <p:spPr>
          <a:xfrm>
            <a:off x="177975" y="1201325"/>
            <a:ext cx="4920900" cy="3847800"/>
          </a:xfrm>
          <a:prstGeom prst="rect">
            <a:avLst/>
          </a:prstGeom>
          <a:noFill/>
          <a:ln w="9525" cap="flat" cmpd="sng">
            <a:solidFill>
              <a:srgbClr val="B7B7B7"/>
            </a:solidFill>
            <a:prstDash val="solid"/>
            <a:round/>
            <a:headEnd type="none" w="sm" len="sm"/>
            <a:tailEnd type="none" w="sm" len="sm"/>
          </a:ln>
        </p:spPr>
        <p:txBody>
          <a:bodyPr spcFirstLastPara="1" wrap="square" lIns="171450" tIns="91425" rIns="91425" bIns="91425" anchor="t" anchorCtr="0">
            <a:noAutofit/>
          </a:bodyPr>
          <a:lstStyle/>
          <a:p>
            <a:pPr marL="171450" marR="0" lvl="0" indent="-171450" algn="l" rtl="0">
              <a:lnSpc>
                <a:spcPct val="115000"/>
              </a:lnSpc>
              <a:spcBef>
                <a:spcPts val="0"/>
              </a:spcBef>
              <a:spcAft>
                <a:spcPts val="0"/>
              </a:spcAft>
              <a:buClr>
                <a:srgbClr val="000000"/>
              </a:buClr>
              <a:buSzPts val="1200"/>
              <a:buFont typeface="Arial"/>
              <a:buChar char="●"/>
            </a:pPr>
            <a:r>
              <a:rPr lang="en-US" sz="1200" b="0" i="0" u="none" strike="noStrike" cap="none" dirty="0" smtClean="0">
                <a:solidFill>
                  <a:srgbClr val="000000"/>
                </a:solidFill>
                <a:latin typeface="Roboto"/>
                <a:ea typeface="Roboto"/>
                <a:cs typeface="Roboto"/>
                <a:sym typeface="Roboto"/>
              </a:rPr>
              <a:t>Let</a:t>
            </a:r>
            <a:r>
              <a:rPr lang="fr-FR" sz="1200" b="0" i="0" u="none" strike="noStrike" cap="none" dirty="0" smtClean="0">
                <a:solidFill>
                  <a:srgbClr val="000000"/>
                </a:solidFill>
                <a:latin typeface="Roboto"/>
                <a:ea typeface="Roboto"/>
                <a:cs typeface="Roboto"/>
                <a:sym typeface="Roboto"/>
              </a:rPr>
              <a:t>’</a:t>
            </a:r>
            <a:r>
              <a:rPr lang="en-US" sz="1200" b="0" i="0" u="none" strike="noStrike" cap="none" dirty="0" smtClean="0">
                <a:solidFill>
                  <a:srgbClr val="000000"/>
                </a:solidFill>
                <a:latin typeface="Roboto"/>
                <a:ea typeface="Roboto"/>
                <a:cs typeface="Roboto"/>
                <a:sym typeface="Roboto"/>
              </a:rPr>
              <a:t>s find out whether or not users who get more pairs to try on at home will be mor</a:t>
            </a:r>
            <a:r>
              <a:rPr lang="en-US" sz="1200" dirty="0" smtClean="0">
                <a:latin typeface="Roboto"/>
                <a:ea typeface="Roboto"/>
                <a:cs typeface="Roboto"/>
                <a:sym typeface="Roboto"/>
              </a:rPr>
              <a:t>e likely to make a purchase.</a:t>
            </a:r>
          </a:p>
          <a:p>
            <a:pPr marL="171450" marR="0" lvl="0" indent="-171450" algn="l" rtl="0">
              <a:lnSpc>
                <a:spcPct val="115000"/>
              </a:lnSpc>
              <a:spcBef>
                <a:spcPts val="0"/>
              </a:spcBef>
              <a:spcAft>
                <a:spcPts val="0"/>
              </a:spcAft>
              <a:buClr>
                <a:srgbClr val="000000"/>
              </a:buClr>
              <a:buSzPts val="1200"/>
              <a:buFont typeface="Arial"/>
              <a:buChar char="●"/>
            </a:pPr>
            <a:r>
              <a:rPr lang="en-US" sz="1200" b="0" i="0" u="none" strike="noStrike" cap="none" dirty="0" smtClean="0">
                <a:solidFill>
                  <a:srgbClr val="000000"/>
                </a:solidFill>
                <a:latin typeface="Roboto"/>
                <a:ea typeface="Roboto"/>
                <a:cs typeface="Roboto"/>
                <a:sym typeface="Roboto"/>
              </a:rPr>
              <a:t>The data will be distributed across three tables: quiz, </a:t>
            </a:r>
            <a:r>
              <a:rPr lang="en-US" sz="1200" b="0" i="0" u="none" strike="noStrike" cap="none" dirty="0" err="1" smtClean="0">
                <a:solidFill>
                  <a:srgbClr val="000000"/>
                </a:solidFill>
                <a:latin typeface="Roboto"/>
                <a:ea typeface="Roboto"/>
                <a:cs typeface="Roboto"/>
                <a:sym typeface="Roboto"/>
              </a:rPr>
              <a:t>home_try</a:t>
            </a:r>
            <a:r>
              <a:rPr lang="en-US" sz="1200" dirty="0" err="1" smtClean="0">
                <a:latin typeface="Roboto"/>
                <a:ea typeface="Roboto"/>
                <a:cs typeface="Roboto"/>
                <a:sym typeface="Roboto"/>
              </a:rPr>
              <a:t>_on</a:t>
            </a:r>
            <a:r>
              <a:rPr lang="en-US" sz="1200" dirty="0" smtClean="0">
                <a:latin typeface="Roboto"/>
                <a:ea typeface="Roboto"/>
                <a:cs typeface="Roboto"/>
                <a:sym typeface="Roboto"/>
              </a:rPr>
              <a:t>, and purchase.</a:t>
            </a:r>
          </a:p>
          <a:p>
            <a:pPr marL="171450" marR="0" lvl="0" indent="-171450" algn="l" rtl="0">
              <a:lnSpc>
                <a:spcPct val="115000"/>
              </a:lnSpc>
              <a:spcBef>
                <a:spcPts val="0"/>
              </a:spcBef>
              <a:spcAft>
                <a:spcPts val="0"/>
              </a:spcAft>
              <a:buClr>
                <a:srgbClr val="000000"/>
              </a:buClr>
              <a:buSzPts val="1200"/>
              <a:buFont typeface="Arial"/>
              <a:buChar char="●"/>
            </a:pPr>
            <a:r>
              <a:rPr lang="en-US" sz="1200" dirty="0" smtClean="0">
                <a:latin typeface="Roboto"/>
                <a:ea typeface="Roboto"/>
                <a:cs typeface="Roboto"/>
                <a:sym typeface="Roboto"/>
              </a:rPr>
              <a:t>Following columns in </a:t>
            </a:r>
            <a:r>
              <a:rPr lang="en-US" sz="1200" dirty="0" err="1" smtClean="0">
                <a:latin typeface="Roboto"/>
                <a:ea typeface="Roboto"/>
                <a:cs typeface="Roboto"/>
                <a:sym typeface="Roboto"/>
              </a:rPr>
              <a:t>quiz:user_id</a:t>
            </a:r>
            <a:r>
              <a:rPr lang="en-US" sz="1200" dirty="0" smtClean="0">
                <a:latin typeface="Roboto"/>
                <a:ea typeface="Roboto"/>
                <a:cs typeface="Roboto"/>
                <a:sym typeface="Roboto"/>
              </a:rPr>
              <a:t>, style, fit, shape, and color; </a:t>
            </a:r>
            <a:r>
              <a:rPr lang="en-US" sz="1200" dirty="0" err="1" smtClean="0">
                <a:latin typeface="Roboto"/>
                <a:ea typeface="Roboto"/>
                <a:cs typeface="Roboto"/>
                <a:sym typeface="Roboto"/>
              </a:rPr>
              <a:t>home_try_on</a:t>
            </a:r>
            <a:r>
              <a:rPr lang="en-US" sz="1200" dirty="0" smtClean="0">
                <a:latin typeface="Roboto"/>
                <a:ea typeface="Roboto"/>
                <a:cs typeface="Roboto"/>
                <a:sym typeface="Roboto"/>
              </a:rPr>
              <a:t>: </a:t>
            </a:r>
            <a:r>
              <a:rPr lang="en-US" sz="1200" dirty="0" err="1" smtClean="0">
                <a:latin typeface="Roboto"/>
                <a:ea typeface="Roboto"/>
                <a:cs typeface="Roboto"/>
                <a:sym typeface="Roboto"/>
              </a:rPr>
              <a:t>user_id</a:t>
            </a:r>
            <a:r>
              <a:rPr lang="en-US" sz="1200" dirty="0" smtClean="0">
                <a:latin typeface="Roboto"/>
                <a:ea typeface="Roboto"/>
                <a:cs typeface="Roboto"/>
                <a:sym typeface="Roboto"/>
              </a:rPr>
              <a:t>, </a:t>
            </a:r>
            <a:r>
              <a:rPr lang="en-US" sz="1200" dirty="0" err="1" smtClean="0">
                <a:latin typeface="Roboto"/>
                <a:ea typeface="Roboto"/>
                <a:cs typeface="Roboto"/>
                <a:sym typeface="Roboto"/>
              </a:rPr>
              <a:t>number_of_pairs</a:t>
            </a:r>
            <a:r>
              <a:rPr lang="en-US" sz="1200" dirty="0" smtClean="0">
                <a:latin typeface="Roboto"/>
                <a:ea typeface="Roboto"/>
                <a:cs typeface="Roboto"/>
                <a:sym typeface="Roboto"/>
              </a:rPr>
              <a:t>, and address; purchase: </a:t>
            </a:r>
            <a:r>
              <a:rPr lang="en-US" sz="1200" dirty="0" err="1" smtClean="0">
                <a:latin typeface="Roboto"/>
                <a:ea typeface="Roboto"/>
                <a:cs typeface="Roboto"/>
                <a:sym typeface="Roboto"/>
              </a:rPr>
              <a:t>user_id</a:t>
            </a:r>
            <a:r>
              <a:rPr lang="en-US" sz="1200" dirty="0" smtClean="0">
                <a:latin typeface="Roboto"/>
                <a:ea typeface="Roboto"/>
                <a:cs typeface="Roboto"/>
                <a:sym typeface="Roboto"/>
              </a:rPr>
              <a:t>, </a:t>
            </a:r>
            <a:r>
              <a:rPr lang="en-US" sz="1200" dirty="0" err="1" smtClean="0">
                <a:latin typeface="Roboto"/>
                <a:ea typeface="Roboto"/>
                <a:cs typeface="Roboto"/>
                <a:sym typeface="Roboto"/>
              </a:rPr>
              <a:t>product_id</a:t>
            </a:r>
            <a:r>
              <a:rPr lang="en-US" sz="1200" dirty="0" smtClean="0">
                <a:latin typeface="Roboto"/>
                <a:ea typeface="Roboto"/>
                <a:cs typeface="Roboto"/>
                <a:sym typeface="Roboto"/>
              </a:rPr>
              <a:t>, style, </a:t>
            </a:r>
            <a:r>
              <a:rPr lang="en-US" sz="1200" dirty="0" err="1" smtClean="0">
                <a:latin typeface="Roboto"/>
                <a:ea typeface="Roboto"/>
                <a:cs typeface="Roboto"/>
                <a:sym typeface="Roboto"/>
              </a:rPr>
              <a:t>model_name</a:t>
            </a:r>
            <a:r>
              <a:rPr lang="en-US" sz="1200" dirty="0" smtClean="0">
                <a:latin typeface="Roboto"/>
                <a:ea typeface="Roboto"/>
                <a:cs typeface="Roboto"/>
                <a:sym typeface="Roboto"/>
              </a:rPr>
              <a:t>, color, and price.</a:t>
            </a:r>
          </a:p>
          <a:p>
            <a:pPr marL="171450" marR="0" lvl="0" indent="-171450" algn="l" rtl="0">
              <a:lnSpc>
                <a:spcPct val="115000"/>
              </a:lnSpc>
              <a:spcBef>
                <a:spcPts val="0"/>
              </a:spcBef>
              <a:spcAft>
                <a:spcPts val="0"/>
              </a:spcAft>
              <a:buClr>
                <a:srgbClr val="000000"/>
              </a:buClr>
              <a:buSzPts val="1200"/>
              <a:buFont typeface="Arial"/>
              <a:buChar char="●"/>
            </a:pPr>
            <a:endParaRPr lang="en-US" sz="1200" dirty="0" smtClean="0">
              <a:latin typeface="Roboto"/>
              <a:ea typeface="Roboto"/>
              <a:cs typeface="Roboto"/>
              <a:sym typeface="Roboto"/>
            </a:endParaRPr>
          </a:p>
        </p:txBody>
      </p:sp>
      <p:sp>
        <p:nvSpPr>
          <p:cNvPr id="3" name="Rectangle 2"/>
          <p:cNvSpPr/>
          <p:nvPr/>
        </p:nvSpPr>
        <p:spPr>
          <a:xfrm>
            <a:off x="5774527" y="1234201"/>
            <a:ext cx="1868936" cy="2462213"/>
          </a:xfrm>
          <a:prstGeom prst="rect">
            <a:avLst/>
          </a:prstGeom>
        </p:spPr>
        <p:txBody>
          <a:bodyPr wrap="square">
            <a:spAutoFit/>
          </a:bodyPr>
          <a:lstStyle/>
          <a:p>
            <a:r>
              <a:rPr lang="en-US" dirty="0"/>
              <a:t>SELECT *</a:t>
            </a:r>
          </a:p>
          <a:p>
            <a:r>
              <a:rPr lang="en-US" dirty="0"/>
              <a:t>FROM quiz</a:t>
            </a:r>
          </a:p>
          <a:p>
            <a:r>
              <a:rPr lang="en-US" dirty="0"/>
              <a:t>LIMIT 5;</a:t>
            </a:r>
          </a:p>
          <a:p>
            <a:endParaRPr lang="en-US" dirty="0"/>
          </a:p>
          <a:p>
            <a:r>
              <a:rPr lang="en-US" dirty="0"/>
              <a:t>SELECT *</a:t>
            </a:r>
          </a:p>
          <a:p>
            <a:r>
              <a:rPr lang="en-US" dirty="0"/>
              <a:t>FROM </a:t>
            </a:r>
            <a:r>
              <a:rPr lang="en-US" dirty="0" err="1"/>
              <a:t>home_try_on</a:t>
            </a:r>
            <a:endParaRPr lang="en-US" dirty="0"/>
          </a:p>
          <a:p>
            <a:r>
              <a:rPr lang="en-US" dirty="0"/>
              <a:t>LIMIT 5;</a:t>
            </a:r>
          </a:p>
          <a:p>
            <a:endParaRPr lang="en-US" dirty="0"/>
          </a:p>
          <a:p>
            <a:r>
              <a:rPr lang="en-US" dirty="0"/>
              <a:t>SELECT *</a:t>
            </a:r>
          </a:p>
          <a:p>
            <a:r>
              <a:rPr lang="en-US" dirty="0"/>
              <a:t>FROM purchase</a:t>
            </a:r>
          </a:p>
          <a:p>
            <a:r>
              <a:rPr lang="en-US" dirty="0"/>
              <a:t>LIMIT 5;</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smtClean="0">
                <a:solidFill>
                  <a:srgbClr val="295269"/>
                </a:solidFill>
                <a:latin typeface="Roboto"/>
                <a:ea typeface="Roboto"/>
                <a:cs typeface="Roboto"/>
                <a:sym typeface="Roboto"/>
              </a:rPr>
              <a:t>Question 5</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643928" y="184314"/>
            <a:ext cx="2833321" cy="2133436"/>
          </a:xfrm>
          <a:prstGeom prst="rect">
            <a:avLst/>
          </a:prstGeom>
          <a:solidFill>
            <a:srgbClr val="D9D9D9"/>
          </a:solidFill>
          <a:ln>
            <a:noFill/>
          </a:ln>
        </p:spPr>
        <p:txBody>
          <a:bodyPr spcFirstLastPara="1" wrap="square" lIns="91425" tIns="91425" rIns="91425" bIns="91425" anchor="t" anchorCtr="0">
            <a:noAutofit/>
          </a:bodyPr>
          <a:lstStyle/>
          <a:p>
            <a:pPr lvl="0">
              <a:buSzPts val="900"/>
            </a:pPr>
            <a:r>
              <a:rPr lang="en-US" sz="900" dirty="0">
                <a:latin typeface="Courier New"/>
                <a:ea typeface="Courier New"/>
                <a:cs typeface="Courier New"/>
                <a:sym typeface="Courier New"/>
              </a:rPr>
              <a:t>SELECT DISTINCT </a:t>
            </a:r>
            <a:r>
              <a:rPr lang="en-US" sz="900" dirty="0" err="1">
                <a:latin typeface="Courier New"/>
                <a:ea typeface="Courier New"/>
                <a:cs typeface="Courier New"/>
                <a:sym typeface="Courier New"/>
              </a:rPr>
              <a:t>q.user_id</a:t>
            </a:r>
            <a:r>
              <a:rPr lang="en-US" sz="900" dirty="0">
                <a:latin typeface="Courier New"/>
                <a:ea typeface="Courier New"/>
                <a:cs typeface="Courier New"/>
                <a:sym typeface="Courier New"/>
              </a:rPr>
              <a:t>,</a:t>
            </a:r>
          </a:p>
          <a:p>
            <a:pPr lvl="0">
              <a:buSzPts val="9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h.user_id</a:t>
            </a:r>
            <a:r>
              <a:rPr lang="en-US" sz="900" dirty="0">
                <a:latin typeface="Courier New"/>
                <a:ea typeface="Courier New"/>
                <a:cs typeface="Courier New"/>
                <a:sym typeface="Courier New"/>
              </a:rPr>
              <a:t> IS NOT NULL AS '</a:t>
            </a:r>
            <a:r>
              <a:rPr lang="en-US" sz="900" dirty="0" err="1">
                <a:latin typeface="Courier New"/>
                <a:ea typeface="Courier New"/>
                <a:cs typeface="Courier New"/>
                <a:sym typeface="Courier New"/>
              </a:rPr>
              <a:t>is_home_try_on</a:t>
            </a:r>
            <a:r>
              <a:rPr lang="en-US" sz="900" dirty="0">
                <a:latin typeface="Courier New"/>
                <a:ea typeface="Courier New"/>
                <a:cs typeface="Courier New"/>
                <a:sym typeface="Courier New"/>
              </a:rPr>
              <a:t>',</a:t>
            </a:r>
          </a:p>
          <a:p>
            <a:pPr lvl="0">
              <a:buSzPts val="9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h.number_of_pairs</a:t>
            </a:r>
            <a:r>
              <a:rPr lang="en-US" sz="900" dirty="0">
                <a:latin typeface="Courier New"/>
                <a:ea typeface="Courier New"/>
                <a:cs typeface="Courier New"/>
                <a:sym typeface="Courier New"/>
              </a:rPr>
              <a:t>,</a:t>
            </a:r>
          </a:p>
          <a:p>
            <a:pPr lvl="0">
              <a:buSzPts val="900"/>
            </a:pPr>
            <a:r>
              <a:rPr lang="en-US" sz="900" dirty="0">
                <a:latin typeface="Courier New"/>
                <a:ea typeface="Courier New"/>
                <a:cs typeface="Courier New"/>
                <a:sym typeface="Courier New"/>
              </a:rPr>
              <a:t>   </a:t>
            </a:r>
            <a:r>
              <a:rPr lang="en-US" sz="900" dirty="0" err="1">
                <a:latin typeface="Courier New"/>
                <a:ea typeface="Courier New"/>
                <a:cs typeface="Courier New"/>
                <a:sym typeface="Courier New"/>
              </a:rPr>
              <a:t>p.user_id</a:t>
            </a:r>
            <a:r>
              <a:rPr lang="en-US" sz="900" dirty="0">
                <a:latin typeface="Courier New"/>
                <a:ea typeface="Courier New"/>
                <a:cs typeface="Courier New"/>
                <a:sym typeface="Courier New"/>
              </a:rPr>
              <a:t> IS NOT NULL AS '</a:t>
            </a:r>
            <a:r>
              <a:rPr lang="en-US" sz="900" dirty="0" err="1">
                <a:latin typeface="Courier New"/>
                <a:ea typeface="Courier New"/>
                <a:cs typeface="Courier New"/>
                <a:sym typeface="Courier New"/>
              </a:rPr>
              <a:t>is_purchase</a:t>
            </a:r>
            <a:r>
              <a:rPr lang="en-US" sz="900" dirty="0">
                <a:latin typeface="Courier New"/>
                <a:ea typeface="Courier New"/>
                <a:cs typeface="Courier New"/>
                <a:sym typeface="Courier New"/>
              </a:rPr>
              <a:t>'</a:t>
            </a:r>
          </a:p>
          <a:p>
            <a:pPr lvl="0">
              <a:buSzPts val="900"/>
            </a:pPr>
            <a:r>
              <a:rPr lang="en-US" sz="900" dirty="0">
                <a:latin typeface="Courier New"/>
                <a:ea typeface="Courier New"/>
                <a:cs typeface="Courier New"/>
                <a:sym typeface="Courier New"/>
              </a:rPr>
              <a:t>FROM quiz q</a:t>
            </a:r>
          </a:p>
          <a:p>
            <a:pPr lvl="0">
              <a:buSzPts val="900"/>
            </a:pPr>
            <a:r>
              <a:rPr lang="en-US" sz="900" dirty="0">
                <a:latin typeface="Courier New"/>
                <a:ea typeface="Courier New"/>
                <a:cs typeface="Courier New"/>
                <a:sym typeface="Courier New"/>
              </a:rPr>
              <a:t>LEFT JOIN </a:t>
            </a:r>
            <a:r>
              <a:rPr lang="en-US" sz="900" dirty="0" err="1">
                <a:latin typeface="Courier New"/>
                <a:ea typeface="Courier New"/>
                <a:cs typeface="Courier New"/>
                <a:sym typeface="Courier New"/>
              </a:rPr>
              <a:t>home_try_on</a:t>
            </a:r>
            <a:r>
              <a:rPr lang="en-US" sz="900" dirty="0">
                <a:latin typeface="Courier New"/>
                <a:ea typeface="Courier New"/>
                <a:cs typeface="Courier New"/>
                <a:sym typeface="Courier New"/>
              </a:rPr>
              <a:t> h</a:t>
            </a:r>
          </a:p>
          <a:p>
            <a:pPr lvl="0">
              <a:buSzPts val="9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q.user_id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h.user_id</a:t>
            </a:r>
            <a:endParaRPr lang="en-US" sz="900" dirty="0">
              <a:latin typeface="Courier New"/>
              <a:ea typeface="Courier New"/>
              <a:cs typeface="Courier New"/>
              <a:sym typeface="Courier New"/>
            </a:endParaRPr>
          </a:p>
          <a:p>
            <a:pPr lvl="0">
              <a:buSzPts val="900"/>
            </a:pPr>
            <a:r>
              <a:rPr lang="en-US" sz="900" dirty="0">
                <a:latin typeface="Courier New"/>
                <a:ea typeface="Courier New"/>
                <a:cs typeface="Courier New"/>
                <a:sym typeface="Courier New"/>
              </a:rPr>
              <a:t>LEFT JOIN purchase p</a:t>
            </a:r>
          </a:p>
          <a:p>
            <a:pPr lvl="0">
              <a:buSzPts val="900"/>
            </a:pPr>
            <a:r>
              <a:rPr lang="en-US" sz="900" dirty="0">
                <a:latin typeface="Courier New"/>
                <a:ea typeface="Courier New"/>
                <a:cs typeface="Courier New"/>
                <a:sym typeface="Courier New"/>
              </a:rPr>
              <a:t>   ON </a:t>
            </a:r>
            <a:r>
              <a:rPr lang="en-US" sz="900" dirty="0" err="1">
                <a:latin typeface="Courier New"/>
                <a:ea typeface="Courier New"/>
                <a:cs typeface="Courier New"/>
                <a:sym typeface="Courier New"/>
              </a:rPr>
              <a:t>p.user_id</a:t>
            </a:r>
            <a:r>
              <a:rPr lang="en-US" sz="900" dirty="0">
                <a:latin typeface="Courier New"/>
                <a:ea typeface="Courier New"/>
                <a:cs typeface="Courier New"/>
                <a:sym typeface="Courier New"/>
              </a:rPr>
              <a:t> = </a:t>
            </a:r>
            <a:r>
              <a:rPr lang="en-US" sz="900" dirty="0" err="1">
                <a:latin typeface="Courier New"/>
                <a:ea typeface="Courier New"/>
                <a:cs typeface="Courier New"/>
                <a:sym typeface="Courier New"/>
              </a:rPr>
              <a:t>q.user_id</a:t>
            </a:r>
            <a:endParaRPr lang="en-US" sz="900" dirty="0">
              <a:latin typeface="Courier New"/>
              <a:ea typeface="Courier New"/>
              <a:cs typeface="Courier New"/>
              <a:sym typeface="Courier New"/>
            </a:endParaRPr>
          </a:p>
          <a:p>
            <a:pPr lvl="0">
              <a:buSzPts val="900"/>
            </a:pPr>
            <a:r>
              <a:rPr lang="en-US" sz="900" dirty="0">
                <a:latin typeface="Courier New"/>
                <a:ea typeface="Courier New"/>
                <a:cs typeface="Courier New"/>
                <a:sym typeface="Courier New"/>
              </a:rPr>
              <a:t>LIMIT 10;</a:t>
            </a:r>
            <a:endParaRPr lang="en-US" sz="900" b="0" i="0" u="none" strike="noStrike" cap="none" dirty="0">
              <a:solidFill>
                <a:srgbClr val="000000"/>
              </a:solidFill>
              <a:latin typeface="Courier New"/>
              <a:ea typeface="Courier New"/>
              <a:cs typeface="Courier New"/>
              <a:sym typeface="Courier New"/>
            </a:endParaRPr>
          </a:p>
          <a:p>
            <a:pPr>
              <a:buSzPts val="900"/>
            </a:pPr>
            <a:endParaRPr sz="8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94111" y="1069516"/>
            <a:ext cx="4997537" cy="365159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dirty="0">
                <a:latin typeface="Roboto"/>
                <a:ea typeface="Roboto"/>
                <a:cs typeface="Roboto"/>
                <a:sym typeface="Roboto"/>
              </a:rPr>
              <a:t>Let</a:t>
            </a:r>
            <a:r>
              <a:rPr lang="fr-FR" sz="1200" dirty="0">
                <a:latin typeface="Roboto"/>
                <a:ea typeface="Roboto"/>
                <a:cs typeface="Roboto"/>
                <a:sym typeface="Roboto"/>
              </a:rPr>
              <a:t>’</a:t>
            </a:r>
            <a:r>
              <a:rPr lang="en-US" sz="1200" dirty="0">
                <a:latin typeface="Roboto"/>
                <a:ea typeface="Roboto"/>
                <a:cs typeface="Roboto"/>
                <a:sym typeface="Roboto"/>
              </a:rPr>
              <a:t>s find out whether or not users who get more pairs to try on at home will be more likely to make a purchase.</a:t>
            </a:r>
          </a:p>
          <a:p>
            <a:pPr>
              <a:lnSpc>
                <a:spcPct val="115000"/>
              </a:lnSpc>
              <a:buClr>
                <a:schemeClr val="dk1"/>
              </a:buClr>
              <a:buSzPts val="1100"/>
            </a:pPr>
            <a:r>
              <a:rPr lang="en-US" sz="1200" dirty="0" smtClean="0">
                <a:latin typeface="Roboto"/>
                <a:ea typeface="Roboto"/>
                <a:cs typeface="Roboto"/>
                <a:sym typeface="Roboto"/>
              </a:rPr>
              <a:t>-- Yes users who get pairs to try on will be more likely to make a purchase but likely to purchase whether the amount is 3 or 5. If they are not giving pairs to take home they are not as likely to purchase but the amount given does not effect the purchase likelihood.</a:t>
            </a:r>
          </a:p>
        </p:txBody>
      </p:sp>
      <p:graphicFrame>
        <p:nvGraphicFramePr>
          <p:cNvPr id="325" name="Shape 325"/>
          <p:cNvGraphicFramePr/>
          <p:nvPr>
            <p:extLst>
              <p:ext uri="{D42A27DB-BD31-4B8C-83A1-F6EECF244321}">
                <p14:modId xmlns:p14="http://schemas.microsoft.com/office/powerpoint/2010/main" val="217064285"/>
              </p:ext>
            </p:extLst>
          </p:nvPr>
        </p:nvGraphicFramePr>
        <p:xfrm>
          <a:off x="599071" y="2667000"/>
          <a:ext cx="5623930" cy="601933"/>
        </p:xfrm>
        <a:graphic>
          <a:graphicData uri="http://schemas.openxmlformats.org/drawingml/2006/table">
            <a:tbl>
              <a:tblPr>
                <a:noFill/>
                <a:tableStyleId>{41C52BF7-F10D-42DD-8479-FF2DDF1A0279}</a:tableStyleId>
              </a:tblPr>
              <a:tblGrid>
                <a:gridCol w="1161607"/>
                <a:gridCol w="1487441"/>
                <a:gridCol w="1487441"/>
                <a:gridCol w="1487441"/>
              </a:tblGrid>
              <a:tr h="601933">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err="1" smtClean="0">
                          <a:solidFill>
                            <a:srgbClr val="FFFFFF"/>
                          </a:solidFill>
                        </a:rPr>
                        <a:t>User_id</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baseline="0" dirty="0" smtClean="0">
                          <a:solidFill>
                            <a:srgbClr val="FFFFFF"/>
                          </a:solidFill>
                        </a:rPr>
                        <a:t>Is_home_try_on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err="1" smtClean="0">
                          <a:solidFill>
                            <a:srgbClr val="FFFFFF"/>
                          </a:solidFill>
                        </a:rPr>
                        <a:t>Number_of</a:t>
                      </a:r>
                      <a:r>
                        <a:rPr lang="en-US" sz="1000" b="1" u="none" strike="noStrike" cap="none" dirty="0" smtClean="0">
                          <a:solidFill>
                            <a:srgbClr val="FFFFFF"/>
                          </a:solidFill>
                        </a:rPr>
                        <a:t> _pairs</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err="1" smtClean="0">
                          <a:solidFill>
                            <a:srgbClr val="FFFFFF"/>
                          </a:solidFill>
                        </a:rPr>
                        <a:t>Is_purchase</a:t>
                      </a:r>
                      <a:endParaRPr sz="1000" b="1" u="none" strike="noStrike" cap="none" dirty="0">
                        <a:solidFill>
                          <a:srgbClr val="FFFFFF"/>
                        </a:solidFill>
                      </a:endParaRPr>
                    </a:p>
                  </a:txBody>
                  <a:tcPr marL="91425" marR="91425" marT="91425" marB="91425">
                    <a:solidFill>
                      <a:srgbClr val="204056">
                        <a:alpha val="82352"/>
                      </a:srgbClr>
                    </a:solidFill>
                  </a:tcPr>
                </a:tc>
              </a:tr>
            </a:tbl>
          </a:graphicData>
        </a:graphic>
      </p:graphicFrame>
    </p:spTree>
    <p:extLst>
      <p:ext uri="{BB962C8B-B14F-4D97-AF65-F5344CB8AC3E}">
        <p14:creationId xmlns:p14="http://schemas.microsoft.com/office/powerpoint/2010/main" val="2195679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smtClean="0">
                <a:solidFill>
                  <a:srgbClr val="295269"/>
                </a:solidFill>
                <a:latin typeface="Roboto"/>
                <a:ea typeface="Roboto"/>
                <a:cs typeface="Roboto"/>
                <a:sym typeface="Roboto"/>
              </a:rPr>
              <a:t>Conclusion &amp; Recommendations</a:t>
            </a:r>
            <a:endParaRPr sz="2400" b="1" i="0" u="none" strike="noStrike" cap="none" dirty="0">
              <a:solidFill>
                <a:srgbClr val="295269"/>
              </a:solidFill>
              <a:latin typeface="Roboto"/>
              <a:ea typeface="Roboto"/>
              <a:cs typeface="Roboto"/>
              <a:sym typeface="Roboto"/>
            </a:endParaRPr>
          </a:p>
        </p:txBody>
      </p:sp>
      <p:sp>
        <p:nvSpPr>
          <p:cNvPr id="323" name="Shape 323"/>
          <p:cNvSpPr txBox="1"/>
          <p:nvPr/>
        </p:nvSpPr>
        <p:spPr>
          <a:xfrm>
            <a:off x="5643928" y="184313"/>
            <a:ext cx="2912697" cy="2974811"/>
          </a:xfrm>
          <a:prstGeom prst="rect">
            <a:avLst/>
          </a:prstGeom>
          <a:solidFill>
            <a:srgbClr val="D9D9D9"/>
          </a:solidFill>
          <a:ln>
            <a:noFill/>
          </a:ln>
        </p:spPr>
        <p:txBody>
          <a:bodyPr spcFirstLastPara="1" wrap="square" lIns="91425" tIns="91425" rIns="91425" bIns="91425" anchor="t" anchorCtr="0">
            <a:noAutofit/>
          </a:bodyPr>
          <a:lstStyle/>
          <a:p>
            <a:r>
              <a:rPr lang="en-US" sz="900" dirty="0"/>
              <a:t>WITH funnels AS (</a:t>
            </a:r>
          </a:p>
          <a:p>
            <a:r>
              <a:rPr lang="en-US" sz="900" dirty="0"/>
              <a:t>  SELECT DISTINCT </a:t>
            </a:r>
            <a:r>
              <a:rPr lang="en-US" sz="900" dirty="0" err="1"/>
              <a:t>q.user_id</a:t>
            </a:r>
            <a:r>
              <a:rPr lang="en-US" sz="900" dirty="0"/>
              <a:t>,</a:t>
            </a:r>
          </a:p>
          <a:p>
            <a:r>
              <a:rPr lang="en-US" sz="900" dirty="0"/>
              <a:t>     </a:t>
            </a:r>
            <a:r>
              <a:rPr lang="en-US" sz="900" dirty="0" err="1"/>
              <a:t>b.user_id</a:t>
            </a:r>
            <a:r>
              <a:rPr lang="en-US" sz="900" dirty="0"/>
              <a:t> IS NOT NULL AS '</a:t>
            </a:r>
            <a:r>
              <a:rPr lang="en-US" sz="900" dirty="0" err="1"/>
              <a:t>is_home_try_on</a:t>
            </a:r>
            <a:r>
              <a:rPr lang="en-US" sz="900" dirty="0"/>
              <a:t>'</a:t>
            </a:r>
          </a:p>
          <a:p>
            <a:r>
              <a:rPr lang="en-US" sz="900" dirty="0"/>
              <a:t>     </a:t>
            </a:r>
            <a:r>
              <a:rPr lang="en-US" sz="900" dirty="0" err="1"/>
              <a:t>c.number_of_pairs</a:t>
            </a:r>
            <a:r>
              <a:rPr lang="en-US" sz="900" dirty="0"/>
              <a:t>,</a:t>
            </a:r>
          </a:p>
          <a:p>
            <a:r>
              <a:rPr lang="en-US" sz="900" dirty="0"/>
              <a:t>     </a:t>
            </a:r>
            <a:r>
              <a:rPr lang="en-US" sz="900" dirty="0" err="1"/>
              <a:t>p.user_id</a:t>
            </a:r>
            <a:r>
              <a:rPr lang="en-US" sz="900" dirty="0"/>
              <a:t> IS NOT NULL AS '</a:t>
            </a:r>
            <a:r>
              <a:rPr lang="en-US" sz="900" dirty="0" err="1"/>
              <a:t>is_purchase</a:t>
            </a:r>
            <a:r>
              <a:rPr lang="en-US" sz="900" dirty="0"/>
              <a:t>'</a:t>
            </a:r>
          </a:p>
          <a:p>
            <a:r>
              <a:rPr lang="en-US" sz="900" dirty="0"/>
              <a:t>  FROM quiz q</a:t>
            </a:r>
          </a:p>
          <a:p>
            <a:r>
              <a:rPr lang="en-US" sz="900" dirty="0"/>
              <a:t>  LEFT JOIN </a:t>
            </a:r>
            <a:r>
              <a:rPr lang="en-US" sz="900" dirty="0" err="1"/>
              <a:t>home_try_on</a:t>
            </a:r>
            <a:r>
              <a:rPr lang="en-US" sz="900" dirty="0"/>
              <a:t> h</a:t>
            </a:r>
          </a:p>
          <a:p>
            <a:r>
              <a:rPr lang="en-US" sz="900" dirty="0"/>
              <a:t>    ON </a:t>
            </a:r>
            <a:r>
              <a:rPr lang="en-US" sz="900" dirty="0" err="1"/>
              <a:t>q.user_id</a:t>
            </a:r>
            <a:r>
              <a:rPr lang="en-US" sz="900" dirty="0"/>
              <a:t> = h. </a:t>
            </a:r>
            <a:r>
              <a:rPr lang="en-US" sz="900" dirty="0" err="1"/>
              <a:t>user_id</a:t>
            </a:r>
            <a:endParaRPr lang="en-US" sz="900" dirty="0"/>
          </a:p>
          <a:p>
            <a:r>
              <a:rPr lang="en-US" sz="900" dirty="0"/>
              <a:t>  LEFT JOIN purchase AS 'p'</a:t>
            </a:r>
          </a:p>
          <a:p>
            <a:r>
              <a:rPr lang="en-US" sz="900" dirty="0"/>
              <a:t>    ON </a:t>
            </a:r>
            <a:r>
              <a:rPr lang="en-US" sz="900" dirty="0" err="1"/>
              <a:t>p.user_id</a:t>
            </a:r>
            <a:r>
              <a:rPr lang="en-US" sz="900" dirty="0"/>
              <a:t> = </a:t>
            </a:r>
            <a:r>
              <a:rPr lang="en-US" sz="900" dirty="0" err="1"/>
              <a:t>q.user_id</a:t>
            </a:r>
            <a:r>
              <a:rPr lang="en-US" sz="900" dirty="0"/>
              <a:t>)</a:t>
            </a:r>
          </a:p>
          <a:p>
            <a:r>
              <a:rPr lang="en-US" sz="900" dirty="0"/>
              <a:t>SELECT COUNT(*) AS '</a:t>
            </a:r>
            <a:r>
              <a:rPr lang="en-US" sz="900" dirty="0" err="1"/>
              <a:t>user_id</a:t>
            </a:r>
            <a:r>
              <a:rPr lang="en-US" sz="900" dirty="0"/>
              <a:t>',</a:t>
            </a:r>
          </a:p>
          <a:p>
            <a:r>
              <a:rPr lang="en-US" sz="900" dirty="0"/>
              <a:t>   SUM(</a:t>
            </a:r>
            <a:r>
              <a:rPr lang="en-US" sz="900" dirty="0" err="1"/>
              <a:t>user_id</a:t>
            </a:r>
            <a:r>
              <a:rPr lang="en-US" sz="900" dirty="0"/>
              <a:t>) AS '</a:t>
            </a:r>
            <a:r>
              <a:rPr lang="en-US" sz="900" dirty="0" err="1"/>
              <a:t>is_home_try_on</a:t>
            </a:r>
            <a:r>
              <a:rPr lang="en-US" sz="900" dirty="0"/>
              <a:t>',</a:t>
            </a:r>
          </a:p>
          <a:p>
            <a:r>
              <a:rPr lang="en-US" sz="900" dirty="0"/>
              <a:t>   SUM(</a:t>
            </a:r>
            <a:r>
              <a:rPr lang="en-US" sz="900" dirty="0" err="1"/>
              <a:t>nymber_of_pairs</a:t>
            </a:r>
            <a:r>
              <a:rPr lang="en-US" sz="900" dirty="0"/>
              <a:t>) AS '</a:t>
            </a:r>
            <a:r>
              <a:rPr lang="en-US" sz="900" dirty="0" err="1"/>
              <a:t>is_purchase</a:t>
            </a:r>
            <a:r>
              <a:rPr lang="en-US" sz="900" dirty="0"/>
              <a:t>',</a:t>
            </a:r>
          </a:p>
          <a:p>
            <a:r>
              <a:rPr lang="en-US" sz="900" dirty="0"/>
              <a:t>   1.0 * SUM(</a:t>
            </a:r>
            <a:r>
              <a:rPr lang="en-US" sz="900" dirty="0" err="1"/>
              <a:t>user_id</a:t>
            </a:r>
            <a:r>
              <a:rPr lang="en-US" sz="900" dirty="0"/>
              <a:t>) / COUNT(</a:t>
            </a:r>
            <a:r>
              <a:rPr lang="en-US" sz="900" dirty="0" err="1"/>
              <a:t>number_of_pairs</a:t>
            </a:r>
            <a:r>
              <a:rPr lang="en-US" sz="900" dirty="0"/>
              <a:t>) AS '</a:t>
            </a:r>
            <a:r>
              <a:rPr lang="en-US" sz="900" dirty="0" err="1"/>
              <a:t>is_purchase</a:t>
            </a:r>
            <a:r>
              <a:rPr lang="en-US" sz="900" dirty="0"/>
              <a:t>',</a:t>
            </a:r>
          </a:p>
          <a:p>
            <a:r>
              <a:rPr lang="en-US" sz="900" dirty="0"/>
              <a:t>   1.0 * SUM(</a:t>
            </a:r>
            <a:r>
              <a:rPr lang="en-US" sz="900" dirty="0" err="1"/>
              <a:t>is_purchase</a:t>
            </a:r>
            <a:r>
              <a:rPr lang="en-US" sz="900" dirty="0"/>
              <a:t>) / </a:t>
            </a:r>
            <a:r>
              <a:rPr lang="en-US" sz="900" dirty="0" err="1"/>
              <a:t>SUMis_home_try_on</a:t>
            </a:r>
            <a:r>
              <a:rPr lang="en-US" sz="900" dirty="0"/>
              <a:t>) AS '</a:t>
            </a:r>
            <a:r>
              <a:rPr lang="en-US" sz="900" dirty="0" err="1"/>
              <a:t>is_purchase</a:t>
            </a:r>
            <a:r>
              <a:rPr lang="en-US" sz="900" dirty="0"/>
              <a:t>'</a:t>
            </a:r>
          </a:p>
          <a:p>
            <a:endParaRPr lang="en-US" sz="900" dirty="0"/>
          </a:p>
          <a:p>
            <a:r>
              <a:rPr lang="en-US" sz="900" dirty="0"/>
              <a:t>FROM funnels;</a:t>
            </a:r>
            <a:endParaRPr sz="800" b="0" i="0" u="none" strike="noStrike" cap="none" dirty="0">
              <a:solidFill>
                <a:srgbClr val="000000"/>
              </a:solidFill>
              <a:latin typeface="Courier New"/>
              <a:ea typeface="Courier New"/>
              <a:cs typeface="Courier New"/>
              <a:sym typeface="Courier New"/>
            </a:endParaRPr>
          </a:p>
        </p:txBody>
      </p:sp>
      <p:sp>
        <p:nvSpPr>
          <p:cNvPr id="324" name="Shape 324"/>
          <p:cNvSpPr txBox="1"/>
          <p:nvPr/>
        </p:nvSpPr>
        <p:spPr>
          <a:xfrm>
            <a:off x="94111" y="1069516"/>
            <a:ext cx="4997537" cy="3651599"/>
          </a:xfrm>
          <a:prstGeom prst="rect">
            <a:avLst/>
          </a:prstGeom>
          <a:noFill/>
          <a:ln w="9525" cap="flat" cmpd="sng">
            <a:solidFill>
              <a:srgbClr val="B7B7B7"/>
            </a:solid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dirty="0" smtClean="0">
                <a:latin typeface="Roboto"/>
                <a:ea typeface="Roboto"/>
                <a:cs typeface="Roboto"/>
                <a:sym typeface="Roboto"/>
              </a:rPr>
              <a:t>Only 3 users who tried both 3 and 5 pairs at home resulted in only 1 purchase. While, those who did not try on at all at home did not make a purchase. The amount tried on at home did not influence the purchasing of the glasses. </a:t>
            </a:r>
          </a:p>
          <a:p>
            <a:pPr lvl="0">
              <a:lnSpc>
                <a:spcPct val="115000"/>
              </a:lnSpc>
              <a:buClr>
                <a:schemeClr val="dk1"/>
              </a:buClr>
              <a:buSzPts val="1100"/>
            </a:pPr>
            <a:endParaRPr lang="en-US" sz="1200" dirty="0">
              <a:latin typeface="Roboto"/>
              <a:ea typeface="Roboto"/>
              <a:cs typeface="Roboto"/>
              <a:sym typeface="Roboto"/>
            </a:endParaRPr>
          </a:p>
          <a:p>
            <a:pPr lvl="0">
              <a:lnSpc>
                <a:spcPct val="115000"/>
              </a:lnSpc>
              <a:buClr>
                <a:schemeClr val="dk1"/>
              </a:buClr>
              <a:buSzPts val="1100"/>
            </a:pPr>
            <a:r>
              <a:rPr lang="en-US" sz="1200" dirty="0" smtClean="0">
                <a:latin typeface="Roboto"/>
                <a:ea typeface="Roboto"/>
                <a:cs typeface="Roboto"/>
                <a:sym typeface="Roboto"/>
              </a:rPr>
              <a:t>Recommendations that I would make would be to continue the ability to try on at home but develop an attractive marketing campaign to raise awareness. Also, I would shorten the survey so that all users who begin the survey are more likely to complete the survey.</a:t>
            </a:r>
          </a:p>
        </p:txBody>
      </p:sp>
      <p:graphicFrame>
        <p:nvGraphicFramePr>
          <p:cNvPr id="325" name="Shape 325"/>
          <p:cNvGraphicFramePr/>
          <p:nvPr>
            <p:extLst>
              <p:ext uri="{D42A27DB-BD31-4B8C-83A1-F6EECF244321}">
                <p14:modId xmlns:p14="http://schemas.microsoft.com/office/powerpoint/2010/main" val="1582259280"/>
              </p:ext>
            </p:extLst>
          </p:nvPr>
        </p:nvGraphicFramePr>
        <p:xfrm>
          <a:off x="551446" y="3587750"/>
          <a:ext cx="5623930" cy="601933"/>
        </p:xfrm>
        <a:graphic>
          <a:graphicData uri="http://schemas.openxmlformats.org/drawingml/2006/table">
            <a:tbl>
              <a:tblPr>
                <a:noFill/>
                <a:tableStyleId>{41C52BF7-F10D-42DD-8479-FF2DDF1A0279}</a:tableStyleId>
              </a:tblPr>
              <a:tblGrid>
                <a:gridCol w="1161607"/>
                <a:gridCol w="1487441"/>
                <a:gridCol w="1487441"/>
                <a:gridCol w="1487441"/>
              </a:tblGrid>
              <a:tr h="601933">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err="1" smtClean="0">
                          <a:solidFill>
                            <a:srgbClr val="FFFFFF"/>
                          </a:solidFill>
                        </a:rPr>
                        <a:t>User_id</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 sz="1000" b="1" u="none" strike="noStrike" cap="none" baseline="0" dirty="0" smtClean="0">
                          <a:solidFill>
                            <a:srgbClr val="FFFFFF"/>
                          </a:solidFill>
                        </a:rPr>
                        <a:t>Is_home_try_on</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err="1" smtClean="0">
                          <a:solidFill>
                            <a:srgbClr val="FFFFFF"/>
                          </a:solidFill>
                        </a:rPr>
                        <a:t>Number_of</a:t>
                      </a:r>
                      <a:r>
                        <a:rPr lang="en-US" sz="1000" b="1" u="none" strike="noStrike" cap="none" dirty="0" smtClean="0">
                          <a:solidFill>
                            <a:srgbClr val="FFFFFF"/>
                          </a:solidFill>
                        </a:rPr>
                        <a:t> _pairs</a:t>
                      </a:r>
                      <a:endParaRPr sz="1000" b="1" u="none" strike="noStrike" cap="none" dirty="0">
                        <a:solidFill>
                          <a:srgbClr val="FFFFFF"/>
                        </a:solidFill>
                      </a:endParaRPr>
                    </a:p>
                  </a:txBody>
                  <a:tcPr marL="91425" marR="91425" marT="91425" marB="91425">
                    <a:solidFill>
                      <a:srgbClr val="204056">
                        <a:alpha val="82352"/>
                      </a:srgbClr>
                    </a:solidFill>
                  </a:tcPr>
                </a:tc>
                <a:tc>
                  <a:txBody>
                    <a:bodyPr/>
                    <a:lstStyle/>
                    <a:p>
                      <a:pPr marL="0" marR="0" lvl="0" indent="0" algn="l" rtl="0">
                        <a:lnSpc>
                          <a:spcPct val="100000"/>
                        </a:lnSpc>
                        <a:spcBef>
                          <a:spcPts val="0"/>
                        </a:spcBef>
                        <a:spcAft>
                          <a:spcPts val="0"/>
                        </a:spcAft>
                        <a:buClr>
                          <a:srgbClr val="000000"/>
                        </a:buClr>
                        <a:buSzPts val="1000"/>
                        <a:buFont typeface="Arial"/>
                        <a:buNone/>
                      </a:pPr>
                      <a:r>
                        <a:rPr lang="en-US" sz="1000" b="1" u="none" strike="noStrike" cap="none" dirty="0" err="1" smtClean="0">
                          <a:solidFill>
                            <a:srgbClr val="FFFFFF"/>
                          </a:solidFill>
                        </a:rPr>
                        <a:t>Is_purchase</a:t>
                      </a:r>
                      <a:endParaRPr sz="1000" b="1" u="none" strike="noStrike" cap="none" dirty="0">
                        <a:solidFill>
                          <a:srgbClr val="FFFFFF"/>
                        </a:solidFill>
                      </a:endParaRPr>
                    </a:p>
                  </a:txBody>
                  <a:tcPr marL="91425" marR="91425" marT="91425" marB="91425">
                    <a:solidFill>
                      <a:srgbClr val="204056">
                        <a:alpha val="82352"/>
                      </a:srgbClr>
                    </a:solidFill>
                  </a:tcPr>
                </a:tc>
              </a:tr>
            </a:tbl>
          </a:graphicData>
        </a:graphic>
      </p:graphicFrame>
    </p:spTree>
    <p:extLst>
      <p:ext uri="{BB962C8B-B14F-4D97-AF65-F5344CB8AC3E}">
        <p14:creationId xmlns:p14="http://schemas.microsoft.com/office/powerpoint/2010/main" val="1375019583"/>
      </p:ext>
    </p:extLst>
  </p:cSld>
  <p:clrMapOvr>
    <a:masterClrMapping/>
  </p:clrMapOvr>
</p:sld>
</file>

<file path=ppt/theme/theme1.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TotalTime>
  <Words>570</Words>
  <Application>Microsoft Macintosh PowerPoint</Application>
  <PresentationFormat>On-screen Show (16:9)</PresentationFormat>
  <Paragraphs>94</Paragraphs>
  <Slides>7</Slides>
  <Notes>7</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Dosis</vt:lpstr>
      <vt:lpstr>Roboto Black</vt:lpstr>
      <vt:lpstr>Roboto Thin</vt:lpstr>
      <vt:lpstr>Roboto</vt:lpstr>
      <vt:lpstr>Simple Light</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Madison Bowden</cp:lastModifiedBy>
  <cp:revision>7</cp:revision>
  <dcterms:modified xsi:type="dcterms:W3CDTF">2019-01-28T20:28:59Z</dcterms:modified>
</cp:coreProperties>
</file>